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s/slide76.xml" ContentType="application/vnd.openxmlformats-officedocument.presentationml.slide+xml"/>
  <Override PartName="/ppt/slides/slide94.xml" ContentType="application/vnd.openxmlformats-officedocument.presentationml.slide+xml"/>
  <Override PartName="/ppt/slides/slide113.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83.xml" ContentType="application/vnd.openxmlformats-officedocument.presentationml.slide+xml"/>
  <Override PartName="/ppt/slides/slide102.xml" ContentType="application/vnd.openxmlformats-officedocument.presentationml.slide+xml"/>
  <Override PartName="/ppt/slides/slide120.xml" ContentType="application/vnd.openxmlformats-officedocument.presentationml.slide+xml"/>
  <Override PartName="/ppt/slideLayouts/slideLayout6.xml" ContentType="application/vnd.openxmlformats-officedocument.presentationml.slideLayout+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s/slide99.xml" ContentType="application/vnd.openxmlformats-officedocument.presentationml.slide+xml"/>
  <Override PartName="/ppt/slides/slide118.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77.xml" ContentType="application/vnd.openxmlformats-officedocument.presentationml.slide+xml"/>
  <Override PartName="/ppt/slides/slide88.xml" ContentType="application/vnd.openxmlformats-officedocument.presentationml.slide+xml"/>
  <Override PartName="/ppt/slides/slide107.xml" ContentType="application/vnd.openxmlformats-officedocument.presentationml.slide+xml"/>
  <Override PartName="/ppt/viewProps.xml" ContentType="application/vnd.openxmlformats-officedocument.presentationml.viewProps+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s/slide66.xml" ContentType="application/vnd.openxmlformats-officedocument.presentationml.slide+xml"/>
  <Override PartName="/ppt/slides/slide95.xml" ContentType="application/vnd.openxmlformats-officedocument.presentationml.slide+xml"/>
  <Override PartName="/ppt/slides/slide103.xml" ContentType="application/vnd.openxmlformats-officedocument.presentationml.slide+xml"/>
  <Override PartName="/ppt/slides/slide114.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slides/slide64.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93.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Override PartName="/ppt/slides/slide71.xml" ContentType="application/vnd.openxmlformats-officedocument.presentationml.slide+xml"/>
  <Override PartName="/ppt/slides/slide80.xml" ContentType="application/vnd.openxmlformats-officedocument.presentationml.slide+xml"/>
  <Override PartName="/ppt/slides/slide82.xml" ContentType="application/vnd.openxmlformats-officedocument.presentationml.slide+xml"/>
  <Override PartName="/ppt/slides/slide91.xml" ContentType="application/vnd.openxmlformats-officedocument.presentationml.slide+xml"/>
  <Override PartName="/ppt/slides/slide110.xml" ContentType="application/vnd.openxmlformats-officedocument.presentationml.slide+xml"/>
  <Override PartName="/ppt/slideLayouts/slideLayout3.xml" ContentType="application/vnd.openxmlformats-officedocument.presentationml.slideLayout+xml"/>
  <Default Extension="jpeg" ContentType="image/jpeg"/>
  <Default Extension="emf" ContentType="image/x-emf"/>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s/slide119.xml" ContentType="application/vnd.openxmlformats-officedocument.presentationml.slide+xml"/>
  <Override PartName="/ppt/slideLayouts/slideLayout10.xml" ContentType="application/vnd.openxmlformats-officedocument.presentationml.slideLayout+xml"/>
  <Override PartName="/ppt/slides/slide89.xml" ContentType="application/vnd.openxmlformats-officedocument.presentationml.slide+xml"/>
  <Override PartName="/ppt/slides/slide98.xml" ContentType="application/vnd.openxmlformats-officedocument.presentationml.slide+xml"/>
  <Override PartName="/ppt/slides/slide108.xml" ContentType="application/vnd.openxmlformats-officedocument.presentationml.slide+xml"/>
  <Override PartName="/ppt/slides/slide117.xml" ContentType="application/vnd.openxmlformats-officedocument.presentationml.slide+xml"/>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slides/slide78.xml" ContentType="application/vnd.openxmlformats-officedocument.presentationml.slide+xml"/>
  <Override PartName="/ppt/slides/slide87.xml" ContentType="application/vnd.openxmlformats-officedocument.presentationml.slide+xml"/>
  <Override PartName="/ppt/slides/slide96.xml" ContentType="application/vnd.openxmlformats-officedocument.presentationml.slide+xml"/>
  <Override PartName="/ppt/slides/slide106.xml" ContentType="application/vnd.openxmlformats-officedocument.presentationml.slide+xml"/>
  <Override PartName="/ppt/slides/slide115.xml" ContentType="application/vnd.openxmlformats-officedocument.presentationml.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s/slide104.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s/slide92.xml" ContentType="application/vnd.openxmlformats-officedocument.presentationml.slide+xml"/>
  <Override PartName="/ppt/slides/slide111.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slides/slide100.xml" ContentType="application/vnd.openxmlformats-officedocument.presentationml.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slides/slide79.xml" ContentType="application/vnd.openxmlformats-officedocument.presentationml.slide+xml"/>
  <Override PartName="/ppt/slides/slide109.xml" ContentType="application/vnd.openxmlformats-officedocument.presentationml.slide+xml"/>
  <Override PartName="/ppt/slides/slide7.xml" ContentType="application/vnd.openxmlformats-officedocument.presentationml.slide+xml"/>
  <Override PartName="/ppt/slides/slide68.xml" ContentType="application/vnd.openxmlformats-officedocument.presentationml.slide+xml"/>
  <Override PartName="/ppt/slides/slide97.xml" ContentType="application/vnd.openxmlformats-officedocument.presentationml.slide+xml"/>
  <Override PartName="/ppt/slides/slide116.xml" ContentType="application/vnd.openxmlformats-officedocument.presentationml.slide+xml"/>
  <Override PartName="/ppt/slideLayouts/slideLayout9.xml" ContentType="application/vnd.openxmlformats-officedocument.presentationml.slideLayout+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05.xml" ContentType="application/vnd.openxmlformats-officedocument.presentationml.slide+xml"/>
  <Override PartName="/ppt/notesSlides/notesSlide1.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2"/>
  </p:notesMasterIdLst>
  <p:sldIdLst>
    <p:sldId id="256" r:id="rId2"/>
    <p:sldId id="369" r:id="rId3"/>
    <p:sldId id="370" r:id="rId4"/>
    <p:sldId id="371" r:id="rId5"/>
    <p:sldId id="372" r:id="rId6"/>
    <p:sldId id="331" r:id="rId7"/>
    <p:sldId id="332" r:id="rId8"/>
    <p:sldId id="333" r:id="rId9"/>
    <p:sldId id="334" r:id="rId10"/>
    <p:sldId id="335" r:id="rId11"/>
    <p:sldId id="336" r:id="rId12"/>
    <p:sldId id="259" r:id="rId13"/>
    <p:sldId id="257" r:id="rId14"/>
    <p:sldId id="258" r:id="rId15"/>
    <p:sldId id="263" r:id="rId16"/>
    <p:sldId id="264" r:id="rId17"/>
    <p:sldId id="265" r:id="rId18"/>
    <p:sldId id="266" r:id="rId19"/>
    <p:sldId id="260" r:id="rId20"/>
    <p:sldId id="261" r:id="rId21"/>
    <p:sldId id="262" r:id="rId22"/>
    <p:sldId id="337" r:id="rId23"/>
    <p:sldId id="267" r:id="rId24"/>
    <p:sldId id="268" r:id="rId25"/>
    <p:sldId id="269" r:id="rId26"/>
    <p:sldId id="270" r:id="rId27"/>
    <p:sldId id="271" r:id="rId28"/>
    <p:sldId id="272" r:id="rId29"/>
    <p:sldId id="273" r:id="rId30"/>
    <p:sldId id="274" r:id="rId31"/>
    <p:sldId id="275" r:id="rId32"/>
    <p:sldId id="276" r:id="rId33"/>
    <p:sldId id="277" r:id="rId34"/>
    <p:sldId id="278" r:id="rId35"/>
    <p:sldId id="279" r:id="rId36"/>
    <p:sldId id="280" r:id="rId37"/>
    <p:sldId id="281" r:id="rId38"/>
    <p:sldId id="282" r:id="rId39"/>
    <p:sldId id="283" r:id="rId40"/>
    <p:sldId id="284" r:id="rId41"/>
    <p:sldId id="285" r:id="rId42"/>
    <p:sldId id="286" r:id="rId43"/>
    <p:sldId id="287" r:id="rId44"/>
    <p:sldId id="338" r:id="rId45"/>
    <p:sldId id="339" r:id="rId46"/>
    <p:sldId id="340" r:id="rId47"/>
    <p:sldId id="341" r:id="rId48"/>
    <p:sldId id="342" r:id="rId49"/>
    <p:sldId id="344" r:id="rId50"/>
    <p:sldId id="373" r:id="rId51"/>
    <p:sldId id="343" r:id="rId52"/>
    <p:sldId id="345" r:id="rId53"/>
    <p:sldId id="346" r:id="rId54"/>
    <p:sldId id="347" r:id="rId55"/>
    <p:sldId id="289" r:id="rId56"/>
    <p:sldId id="290" r:id="rId57"/>
    <p:sldId id="291" r:id="rId58"/>
    <p:sldId id="292" r:id="rId59"/>
    <p:sldId id="293" r:id="rId60"/>
    <p:sldId id="294" r:id="rId61"/>
    <p:sldId id="295" r:id="rId62"/>
    <p:sldId id="296" r:id="rId63"/>
    <p:sldId id="297" r:id="rId64"/>
    <p:sldId id="298" r:id="rId65"/>
    <p:sldId id="299" r:id="rId66"/>
    <p:sldId id="300" r:id="rId67"/>
    <p:sldId id="301" r:id="rId68"/>
    <p:sldId id="302" r:id="rId69"/>
    <p:sldId id="303" r:id="rId70"/>
    <p:sldId id="304" r:id="rId71"/>
    <p:sldId id="305" r:id="rId72"/>
    <p:sldId id="306" r:id="rId73"/>
    <p:sldId id="307" r:id="rId74"/>
    <p:sldId id="308" r:id="rId75"/>
    <p:sldId id="309" r:id="rId76"/>
    <p:sldId id="319" r:id="rId77"/>
    <p:sldId id="320" r:id="rId78"/>
    <p:sldId id="321" r:id="rId79"/>
    <p:sldId id="310" r:id="rId80"/>
    <p:sldId id="311" r:id="rId81"/>
    <p:sldId id="312" r:id="rId82"/>
    <p:sldId id="313" r:id="rId83"/>
    <p:sldId id="314" r:id="rId84"/>
    <p:sldId id="315" r:id="rId85"/>
    <p:sldId id="316" r:id="rId86"/>
    <p:sldId id="317" r:id="rId87"/>
    <p:sldId id="318" r:id="rId88"/>
    <p:sldId id="322" r:id="rId89"/>
    <p:sldId id="323" r:id="rId90"/>
    <p:sldId id="324" r:id="rId91"/>
    <p:sldId id="325" r:id="rId92"/>
    <p:sldId id="326" r:id="rId93"/>
    <p:sldId id="327" r:id="rId94"/>
    <p:sldId id="328" r:id="rId95"/>
    <p:sldId id="329" r:id="rId96"/>
    <p:sldId id="330" r:id="rId97"/>
    <p:sldId id="374" r:id="rId98"/>
    <p:sldId id="376" r:id="rId99"/>
    <p:sldId id="375" r:id="rId100"/>
    <p:sldId id="377" r:id="rId101"/>
    <p:sldId id="349" r:id="rId102"/>
    <p:sldId id="350" r:id="rId103"/>
    <p:sldId id="351" r:id="rId104"/>
    <p:sldId id="352" r:id="rId105"/>
    <p:sldId id="353" r:id="rId106"/>
    <p:sldId id="354" r:id="rId107"/>
    <p:sldId id="355" r:id="rId108"/>
    <p:sldId id="356" r:id="rId109"/>
    <p:sldId id="357" r:id="rId110"/>
    <p:sldId id="358" r:id="rId111"/>
    <p:sldId id="359" r:id="rId112"/>
    <p:sldId id="360" r:id="rId113"/>
    <p:sldId id="361" r:id="rId114"/>
    <p:sldId id="362" r:id="rId115"/>
    <p:sldId id="363" r:id="rId116"/>
    <p:sldId id="364" r:id="rId117"/>
    <p:sldId id="365" r:id="rId118"/>
    <p:sldId id="366" r:id="rId119"/>
    <p:sldId id="367" r:id="rId120"/>
    <p:sldId id="368" r:id="rId12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p:cViewPr varScale="1">
        <p:scale>
          <a:sx n="68" d="100"/>
          <a:sy n="68" d="100"/>
        </p:scale>
        <p:origin x="-1410" y="-96"/>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slide" Target="slides/slide117.xml"/><Relationship Id="rId12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90D65EB-51A1-4E78-AE25-8683FD09CBCB}" type="datetimeFigureOut">
              <a:rPr lang="en-US" smtClean="0"/>
              <a:t>12/3/2015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485EB84-F794-4DB9-9B03-F923FAAFB2E4}"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C265A60A-5426-4B38-9572-AD6B140FC79C}" type="slidenum">
              <a:rPr lang="en-US" smtClean="0"/>
              <a:pPr/>
              <a:t>68</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1440BC-09ED-4C5C-84B6-3F7942EC2904}" type="slidenum">
              <a:rPr lang="en-US" smtClean="0"/>
              <a:pPr/>
              <a:t>89</a:t>
            </a:fld>
            <a:endParaRPr lang="en-US"/>
          </a:p>
        </p:txBody>
      </p:sp>
    </p:spTree>
    <p:extLst>
      <p:ext uri="{BB962C8B-B14F-4D97-AF65-F5344CB8AC3E}">
        <p14:creationId xmlns:p14="http://schemas.microsoft.com/office/powerpoint/2010/main" xmlns="" val="20762049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7A81DEE-CBF7-49C8-8BD1-97D2F72F3E24}" type="slidenum">
              <a:rPr lang="en-US" smtClean="0"/>
              <a:pPr/>
              <a:t>112</a:t>
            </a:fld>
            <a:endParaRPr lang="en-US"/>
          </a:p>
        </p:txBody>
      </p:sp>
    </p:spTree>
    <p:extLst>
      <p:ext uri="{BB962C8B-B14F-4D97-AF65-F5344CB8AC3E}">
        <p14:creationId xmlns="" xmlns:p14="http://schemas.microsoft.com/office/powerpoint/2010/main" val="34401677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D19E48BF-7929-449B-B024-07FF47D47630}" type="datetimeFigureOut">
              <a:rPr lang="en-US" smtClean="0"/>
              <a:t>12/3/2015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E108BE6-8488-4D4D-9671-1B6B49D147B2}"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19E48BF-7929-449B-B024-07FF47D47630}" type="datetimeFigureOut">
              <a:rPr lang="en-US" smtClean="0"/>
              <a:t>12/3/2015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E108BE6-8488-4D4D-9671-1B6B49D147B2}"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19E48BF-7929-449B-B024-07FF47D47630}" type="datetimeFigureOut">
              <a:rPr lang="en-US" smtClean="0"/>
              <a:t>12/3/2015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E108BE6-8488-4D4D-9671-1B6B49D147B2}"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19E48BF-7929-449B-B024-07FF47D47630}" type="datetimeFigureOut">
              <a:rPr lang="en-US" smtClean="0"/>
              <a:t>12/3/2015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E108BE6-8488-4D4D-9671-1B6B49D147B2}"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19E48BF-7929-449B-B024-07FF47D47630}" type="datetimeFigureOut">
              <a:rPr lang="en-US" smtClean="0"/>
              <a:t>12/3/2015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E108BE6-8488-4D4D-9671-1B6B49D147B2}"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D19E48BF-7929-449B-B024-07FF47D47630}" type="datetimeFigureOut">
              <a:rPr lang="en-US" smtClean="0"/>
              <a:t>12/3/2015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E108BE6-8488-4D4D-9671-1B6B49D147B2}"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D19E48BF-7929-449B-B024-07FF47D47630}" type="datetimeFigureOut">
              <a:rPr lang="en-US" smtClean="0"/>
              <a:t>12/3/2015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E108BE6-8488-4D4D-9671-1B6B49D147B2}"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D19E48BF-7929-449B-B024-07FF47D47630}" type="datetimeFigureOut">
              <a:rPr lang="en-US" smtClean="0"/>
              <a:t>12/3/2015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E108BE6-8488-4D4D-9671-1B6B49D147B2}"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19E48BF-7929-449B-B024-07FF47D47630}" type="datetimeFigureOut">
              <a:rPr lang="en-US" smtClean="0"/>
              <a:t>12/3/2015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E108BE6-8488-4D4D-9671-1B6B49D147B2}"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19E48BF-7929-449B-B024-07FF47D47630}" type="datetimeFigureOut">
              <a:rPr lang="en-US" smtClean="0"/>
              <a:t>12/3/2015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E108BE6-8488-4D4D-9671-1B6B49D147B2}"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19E48BF-7929-449B-B024-07FF47D47630}" type="datetimeFigureOut">
              <a:rPr lang="en-US" smtClean="0"/>
              <a:t>12/3/2015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E108BE6-8488-4D4D-9671-1B6B49D147B2}"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l="-23000" r="-23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19E48BF-7929-449B-B024-07FF47D47630}" type="datetimeFigureOut">
              <a:rPr lang="en-US" smtClean="0"/>
              <a:t>12/3/2015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E108BE6-8488-4D4D-9671-1B6B49D147B2}"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4.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image" Target="../media/image66.jpeg"/><Relationship Id="rId1" Type="http://schemas.openxmlformats.org/officeDocument/2006/relationships/slideLayout" Target="../slideLayouts/slideLayout2.xml"/><Relationship Id="rId5" Type="http://schemas.openxmlformats.org/officeDocument/2006/relationships/image" Target="../media/image69.jpeg"/><Relationship Id="rId4" Type="http://schemas.openxmlformats.org/officeDocument/2006/relationships/image" Target="../media/image68.jpeg"/></Relationships>
</file>

<file path=ppt/slides/_rels/slide116.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jpeg"/><Relationship Id="rId1" Type="http://schemas.openxmlformats.org/officeDocument/2006/relationships/slideLayout" Target="../slideLayouts/slideLayout2.xml"/><Relationship Id="rId4" Type="http://schemas.openxmlformats.org/officeDocument/2006/relationships/image" Target="../media/image73.jpeg"/></Relationships>
</file>

<file path=ppt/slides/_rels/slide118.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4.xml"/></Relationships>
</file>

<file path=ppt/slides/_rels/slide120.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jpeg"/><Relationship Id="rId4" Type="http://schemas.openxmlformats.org/officeDocument/2006/relationships/image" Target="../media/image27.jpe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hyperlink" Target="https://en.wikipedia.org/wiki/Carcano" TargetMode="External"/></Relationships>
</file>

<file path=ppt/slides/_rels/slide6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6.xml"/><Relationship Id="rId6" Type="http://schemas.openxmlformats.org/officeDocument/2006/relationships/image" Target="../media/image9.png"/><Relationship Id="rId5" Type="http://schemas.openxmlformats.org/officeDocument/2006/relationships/image" Target="../media/image8.jpeg"/><Relationship Id="rId4" Type="http://schemas.openxmlformats.org/officeDocument/2006/relationships/image" Target="../media/image7.jpeg"/></Relationships>
</file>

<file path=ppt/slides/_rels/slide70.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hyperlink" Target="https://en.wikipedia.org/wiki/Shewa" TargetMode="External"/><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44.emf"/><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4" Type="http://schemas.openxmlformats.org/officeDocument/2006/relationships/image" Target="../media/image47.jpeg"/></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png"/><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jpeg"/></Relationships>
</file>

<file path=ppt/slides/_rels/slide8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jpeg"/><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82.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image" Target="../media/image59.jpeg"/><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2.jpeg"/><Relationship Id="rId4" Type="http://schemas.openxmlformats.org/officeDocument/2006/relationships/image" Target="../media/image61.jpe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971800"/>
            <a:ext cx="7772400" cy="1470025"/>
          </a:xfrm>
        </p:spPr>
        <p:txBody>
          <a:bodyPr/>
          <a:lstStyle/>
          <a:p>
            <a:r>
              <a:rPr lang="en-US" dirty="0" smtClean="0">
                <a:latin typeface="Monotype Corsiva" pitchFamily="66" charset="0"/>
              </a:rPr>
              <a:t>ADWA GAME DESIGN DOCUMENT</a:t>
            </a:r>
            <a:endParaRPr lang="en-US" dirty="0">
              <a:latin typeface="Monotype Corsiva" pitchFamily="66" charset="0"/>
            </a:endParaRPr>
          </a:p>
        </p:txBody>
      </p:sp>
      <p:sp>
        <p:nvSpPr>
          <p:cNvPr id="4" name="TextBox 3"/>
          <p:cNvSpPr txBox="1"/>
          <p:nvPr/>
        </p:nvSpPr>
        <p:spPr>
          <a:xfrm>
            <a:off x="2057400" y="1752600"/>
            <a:ext cx="5334000" cy="923330"/>
          </a:xfrm>
          <a:prstGeom prst="rect">
            <a:avLst/>
          </a:prstGeom>
          <a:noFill/>
        </p:spPr>
        <p:txBody>
          <a:bodyPr wrap="square" rtlCol="0">
            <a:spAutoFit/>
          </a:bodyPr>
          <a:lstStyle/>
          <a:p>
            <a:pPr algn="ctr"/>
            <a:r>
              <a:rPr lang="am-ET" sz="5400" dirty="0" smtClean="0"/>
              <a:t>አድዋ</a:t>
            </a:r>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Rectangle 3"/>
          <p:cNvSpPr>
            <a:spLocks noChangeArrowheads="1"/>
          </p:cNvSpPr>
          <p:nvPr/>
        </p:nvSpPr>
        <p:spPr bwMode="auto">
          <a:xfrm>
            <a:off x="0" y="457200"/>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24" name="TextBox 23"/>
          <p:cNvSpPr txBox="1"/>
          <p:nvPr/>
        </p:nvSpPr>
        <p:spPr>
          <a:xfrm>
            <a:off x="836037" y="512399"/>
            <a:ext cx="7574509" cy="923330"/>
          </a:xfrm>
          <a:prstGeom prst="rect">
            <a:avLst/>
          </a:prstGeom>
          <a:noFill/>
        </p:spPr>
        <p:txBody>
          <a:bodyPr wrap="none" rtlCol="0">
            <a:spAutoFit/>
          </a:bodyPr>
          <a:lstStyle/>
          <a:p>
            <a:r>
              <a:rPr lang="en-US" sz="5400" b="1" u="sng" dirty="0" smtClean="0">
                <a:latin typeface="Algerian" pitchFamily="82" charset="0"/>
              </a:rPr>
              <a:t>Unity3D Game Engine</a:t>
            </a:r>
            <a:endParaRPr lang="en-US" sz="5400" b="1" u="sng" dirty="0">
              <a:latin typeface="Algerian" pitchFamily="82" charset="0"/>
            </a:endParaRPr>
          </a:p>
        </p:txBody>
      </p:sp>
      <p:sp>
        <p:nvSpPr>
          <p:cNvPr id="1025" name="Rectangle 1"/>
          <p:cNvSpPr>
            <a:spLocks noChangeArrowheads="1"/>
          </p:cNvSpPr>
          <p:nvPr/>
        </p:nvSpPr>
        <p:spPr bwMode="auto">
          <a:xfrm>
            <a:off x="1211894" y="1979112"/>
            <a:ext cx="6745265" cy="52322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tabLst>
                <a:tab pos="2324100" algn="l"/>
              </a:tabLst>
            </a:pPr>
            <a:r>
              <a:rPr lang="en-US" sz="2800" dirty="0" smtClean="0">
                <a:latin typeface="Times New Roman" pitchFamily="18" charset="0"/>
                <a:ea typeface="Calibri" pitchFamily="34" charset="0"/>
                <a:cs typeface="Times New Roman" pitchFamily="18" charset="0"/>
              </a:rPr>
              <a:t> </a:t>
            </a:r>
            <a:endParaRPr kumimoji="0" lang="en-US" sz="4000" i="0" u="none" strike="noStrike" cap="none" normalizeH="0" baseline="0" dirty="0" smtClean="0">
              <a:ln>
                <a:noFill/>
              </a:ln>
              <a:solidFill>
                <a:schemeClr val="tx1"/>
              </a:solidFill>
              <a:effectLst/>
              <a:latin typeface="Times New Roman" pitchFamily="18" charset="0"/>
              <a:cs typeface="Times New Roman" pitchFamily="18" charset="0"/>
            </a:endParaRPr>
          </a:p>
        </p:txBody>
      </p:sp>
      <p:sp>
        <p:nvSpPr>
          <p:cNvPr id="1027" name="AutoShape 3"/>
          <p:cNvSpPr>
            <a:spLocks noChangeArrowheads="1"/>
          </p:cNvSpPr>
          <p:nvPr/>
        </p:nvSpPr>
        <p:spPr bwMode="auto">
          <a:xfrm>
            <a:off x="1448189" y="2999602"/>
            <a:ext cx="800100" cy="504825"/>
          </a:xfrm>
          <a:prstGeom prst="roundRect">
            <a:avLst>
              <a:gd name="adj" fmla="val 16667"/>
            </a:avLst>
          </a:prstGeom>
          <a:ln>
            <a:headEnd/>
            <a:tailEnd/>
          </a:ln>
        </p:spPr>
        <p:style>
          <a:lnRef idx="3">
            <a:schemeClr val="lt1"/>
          </a:lnRef>
          <a:fillRef idx="1">
            <a:schemeClr val="accent1"/>
          </a:fillRef>
          <a:effectRef idx="1">
            <a:schemeClr val="accent1"/>
          </a:effectRef>
          <a:fontRef idx="minor">
            <a:schemeClr val="lt1"/>
          </a:fontRef>
        </p:style>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1200" b="1" i="0" u="none" strike="noStrike" cap="none" normalizeH="0" baseline="0" dirty="0" smtClean="0">
                <a:ln>
                  <a:noFill/>
                </a:ln>
                <a:solidFill>
                  <a:schemeClr val="tx1"/>
                </a:solidFill>
                <a:effectLst/>
                <a:latin typeface="Times New Roman" pitchFamily="18" charset="0"/>
                <a:cs typeface="Arial" pitchFamily="34" charset="0"/>
              </a:rPr>
              <a:t>Version Controller</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029" name="AutoShape 5"/>
          <p:cNvSpPr>
            <a:spLocks noChangeArrowheads="1"/>
          </p:cNvSpPr>
          <p:nvPr/>
        </p:nvSpPr>
        <p:spPr bwMode="auto">
          <a:xfrm>
            <a:off x="3989867" y="3019648"/>
            <a:ext cx="800100" cy="506043"/>
          </a:xfrm>
          <a:prstGeom prst="roundRect">
            <a:avLst>
              <a:gd name="adj" fmla="val 16667"/>
            </a:avLst>
          </a:prstGeom>
          <a:ln>
            <a:headEnd/>
            <a:tailEnd/>
          </a:ln>
        </p:spPr>
        <p:style>
          <a:lnRef idx="3">
            <a:schemeClr val="lt1"/>
          </a:lnRef>
          <a:fillRef idx="1">
            <a:schemeClr val="accent1"/>
          </a:fillRef>
          <a:effectRef idx="1">
            <a:schemeClr val="accent1"/>
          </a:effectRef>
          <a:fontRef idx="minor">
            <a:schemeClr val="lt1"/>
          </a:fontRef>
        </p:style>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1200" b="1" i="0" u="none" strike="noStrike" cap="none" normalizeH="0" baseline="0" dirty="0" smtClean="0">
                <a:ln>
                  <a:noFill/>
                </a:ln>
                <a:solidFill>
                  <a:schemeClr val="tx1"/>
                </a:solidFill>
                <a:effectLst/>
                <a:latin typeface="Times New Roman" pitchFamily="18" charset="0"/>
                <a:cs typeface="Arial" pitchFamily="34" charset="0"/>
              </a:rPr>
              <a:t>Physics Components</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030" name="AutoShape 6"/>
          <p:cNvSpPr>
            <a:spLocks noChangeArrowheads="1"/>
          </p:cNvSpPr>
          <p:nvPr/>
        </p:nvSpPr>
        <p:spPr bwMode="auto">
          <a:xfrm>
            <a:off x="5289698" y="2999601"/>
            <a:ext cx="800100" cy="504825"/>
          </a:xfrm>
          <a:prstGeom prst="roundRect">
            <a:avLst>
              <a:gd name="adj" fmla="val 16667"/>
            </a:avLst>
          </a:prstGeom>
          <a:ln>
            <a:headEnd/>
            <a:tailEnd/>
          </a:ln>
        </p:spPr>
        <p:style>
          <a:lnRef idx="3">
            <a:schemeClr val="lt1"/>
          </a:lnRef>
          <a:fillRef idx="1">
            <a:schemeClr val="accent1"/>
          </a:fillRef>
          <a:effectRef idx="1">
            <a:schemeClr val="accent1"/>
          </a:effectRef>
          <a:fontRef idx="minor">
            <a:schemeClr val="lt1"/>
          </a:fontRef>
        </p:style>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1200" b="1" i="0" u="none" strike="noStrike" cap="none" normalizeH="0" baseline="0" smtClean="0">
                <a:ln>
                  <a:noFill/>
                </a:ln>
                <a:solidFill>
                  <a:schemeClr val="tx1"/>
                </a:solidFill>
                <a:effectLst/>
                <a:latin typeface="Times New Roman" pitchFamily="18" charset="0"/>
                <a:cs typeface="Arial" pitchFamily="34" charset="0"/>
              </a:rPr>
              <a:t>Scripting Tools</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031" name="AutoShape 7"/>
          <p:cNvSpPr>
            <a:spLocks noChangeArrowheads="1"/>
          </p:cNvSpPr>
          <p:nvPr/>
        </p:nvSpPr>
        <p:spPr bwMode="auto">
          <a:xfrm>
            <a:off x="6574909" y="3010234"/>
            <a:ext cx="935831" cy="504825"/>
          </a:xfrm>
          <a:prstGeom prst="roundRect">
            <a:avLst>
              <a:gd name="adj" fmla="val 16667"/>
            </a:avLst>
          </a:prstGeom>
          <a:ln>
            <a:headEnd/>
            <a:tailEnd/>
          </a:ln>
        </p:spPr>
        <p:style>
          <a:lnRef idx="3">
            <a:schemeClr val="lt1"/>
          </a:lnRef>
          <a:fillRef idx="1">
            <a:schemeClr val="accent1"/>
          </a:fillRef>
          <a:effectRef idx="1">
            <a:schemeClr val="accent1"/>
          </a:effectRef>
          <a:fontRef idx="minor">
            <a:schemeClr val="lt1"/>
          </a:fontRef>
        </p:style>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1200" b="1" i="0" u="none" strike="noStrike" cap="none" normalizeH="0" baseline="0" dirty="0" smtClean="0">
                <a:ln>
                  <a:noFill/>
                </a:ln>
                <a:solidFill>
                  <a:schemeClr val="tx1"/>
                </a:solidFill>
                <a:effectLst/>
                <a:latin typeface="Times New Roman" pitchFamily="18" charset="0"/>
                <a:cs typeface="Arial" pitchFamily="34" charset="0"/>
              </a:rPr>
              <a:t>User Interface Systems</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grpSp>
        <p:nvGrpSpPr>
          <p:cNvPr id="2" name="Group 30"/>
          <p:cNvGrpSpPr/>
          <p:nvPr/>
        </p:nvGrpSpPr>
        <p:grpSpPr>
          <a:xfrm>
            <a:off x="2709807" y="3400426"/>
            <a:ext cx="714375" cy="1628775"/>
            <a:chOff x="3613076" y="3400425"/>
            <a:chExt cx="952500" cy="1628775"/>
          </a:xfrm>
        </p:grpSpPr>
        <p:sp>
          <p:nvSpPr>
            <p:cNvPr id="1032" name="Rectangle 8"/>
            <p:cNvSpPr>
              <a:spLocks noChangeArrowheads="1"/>
            </p:cNvSpPr>
            <p:nvPr/>
          </p:nvSpPr>
          <p:spPr bwMode="auto">
            <a:xfrm>
              <a:off x="3908351" y="3724275"/>
              <a:ext cx="647700" cy="228600"/>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1000" b="0" i="0" u="none" strike="noStrike" cap="none" normalizeH="0" baseline="0" dirty="0" smtClean="0">
                  <a:ln>
                    <a:noFill/>
                  </a:ln>
                  <a:solidFill>
                    <a:schemeClr val="tx1"/>
                  </a:solidFill>
                  <a:effectLst/>
                  <a:latin typeface="Times New Roman" pitchFamily="18" charset="0"/>
                  <a:cs typeface="Arial" pitchFamily="34" charset="0"/>
                </a:rPr>
                <a:t>Camera</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033" name="Rectangle 9"/>
            <p:cNvSpPr>
              <a:spLocks noChangeArrowheads="1"/>
            </p:cNvSpPr>
            <p:nvPr/>
          </p:nvSpPr>
          <p:spPr bwMode="auto">
            <a:xfrm>
              <a:off x="3908351" y="4048125"/>
              <a:ext cx="647700" cy="228600"/>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1000" b="0" i="0" u="none" strike="noStrike" cap="none" normalizeH="0" baseline="0" smtClean="0">
                  <a:ln>
                    <a:noFill/>
                  </a:ln>
                  <a:solidFill>
                    <a:schemeClr val="tx1"/>
                  </a:solidFill>
                  <a:effectLst/>
                  <a:latin typeface="Times New Roman" pitchFamily="18" charset="0"/>
                  <a:cs typeface="Arial" pitchFamily="34" charset="0"/>
                </a:rPr>
                <a:t>Lighting</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034" name="Rectangle 10"/>
            <p:cNvSpPr>
              <a:spLocks noChangeArrowheads="1"/>
            </p:cNvSpPr>
            <p:nvPr/>
          </p:nvSpPr>
          <p:spPr bwMode="auto">
            <a:xfrm>
              <a:off x="3917876" y="4419600"/>
              <a:ext cx="647700" cy="228600"/>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1000" b="0" i="0" u="none" strike="noStrike" cap="none" normalizeH="0" baseline="0" smtClean="0">
                  <a:ln>
                    <a:noFill/>
                  </a:ln>
                  <a:solidFill>
                    <a:schemeClr val="tx1"/>
                  </a:solidFill>
                  <a:effectLst/>
                  <a:latin typeface="Times New Roman" pitchFamily="18" charset="0"/>
                  <a:cs typeface="Arial" pitchFamily="34" charset="0"/>
                </a:rPr>
                <a:t>Train</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cxnSp>
          <p:nvCxnSpPr>
            <p:cNvPr id="1035" name="AutoShape 11"/>
            <p:cNvCxnSpPr>
              <a:cxnSpLocks noChangeShapeType="1"/>
            </p:cNvCxnSpPr>
            <p:nvPr/>
          </p:nvCxnSpPr>
          <p:spPr bwMode="auto">
            <a:xfrm>
              <a:off x="3613076" y="3400425"/>
              <a:ext cx="0" cy="1466850"/>
            </a:xfrm>
            <a:prstGeom prst="straightConnector1">
              <a:avLst/>
            </a:prstGeom>
            <a:ln>
              <a:headEnd/>
              <a:tailEnd/>
            </a:ln>
          </p:spPr>
          <p:style>
            <a:lnRef idx="1">
              <a:schemeClr val="accent1"/>
            </a:lnRef>
            <a:fillRef idx="2">
              <a:schemeClr val="accent1"/>
            </a:fillRef>
            <a:effectRef idx="1">
              <a:schemeClr val="accent1"/>
            </a:effectRef>
            <a:fontRef idx="minor">
              <a:schemeClr val="dk1"/>
            </a:fontRef>
          </p:style>
        </p:cxnSp>
        <p:cxnSp>
          <p:nvCxnSpPr>
            <p:cNvPr id="1036" name="AutoShape 12"/>
            <p:cNvCxnSpPr>
              <a:cxnSpLocks noChangeShapeType="1"/>
            </p:cNvCxnSpPr>
            <p:nvPr/>
          </p:nvCxnSpPr>
          <p:spPr bwMode="auto">
            <a:xfrm>
              <a:off x="3613076" y="3829050"/>
              <a:ext cx="295275" cy="0"/>
            </a:xfrm>
            <a:prstGeom prst="straightConnector1">
              <a:avLst/>
            </a:prstGeom>
            <a:ln>
              <a:headEnd/>
              <a:tailEnd type="triangle" w="med" len="med"/>
            </a:ln>
          </p:spPr>
          <p:style>
            <a:lnRef idx="1">
              <a:schemeClr val="accent1"/>
            </a:lnRef>
            <a:fillRef idx="2">
              <a:schemeClr val="accent1"/>
            </a:fillRef>
            <a:effectRef idx="1">
              <a:schemeClr val="accent1"/>
            </a:effectRef>
            <a:fontRef idx="minor">
              <a:schemeClr val="dk1"/>
            </a:fontRef>
          </p:style>
        </p:cxnSp>
        <p:cxnSp>
          <p:nvCxnSpPr>
            <p:cNvPr id="1037" name="AutoShape 13"/>
            <p:cNvCxnSpPr>
              <a:cxnSpLocks noChangeShapeType="1"/>
            </p:cNvCxnSpPr>
            <p:nvPr/>
          </p:nvCxnSpPr>
          <p:spPr bwMode="auto">
            <a:xfrm>
              <a:off x="3613076" y="4181475"/>
              <a:ext cx="295275" cy="0"/>
            </a:xfrm>
            <a:prstGeom prst="straightConnector1">
              <a:avLst/>
            </a:prstGeom>
            <a:ln>
              <a:headEnd/>
              <a:tailEnd type="triangle" w="med" len="med"/>
            </a:ln>
          </p:spPr>
          <p:style>
            <a:lnRef idx="1">
              <a:schemeClr val="accent1"/>
            </a:lnRef>
            <a:fillRef idx="2">
              <a:schemeClr val="accent1"/>
            </a:fillRef>
            <a:effectRef idx="1">
              <a:schemeClr val="accent1"/>
            </a:effectRef>
            <a:fontRef idx="minor">
              <a:schemeClr val="dk1"/>
            </a:fontRef>
          </p:style>
        </p:cxnSp>
        <p:cxnSp>
          <p:nvCxnSpPr>
            <p:cNvPr id="1038" name="AutoShape 14"/>
            <p:cNvCxnSpPr>
              <a:cxnSpLocks noChangeShapeType="1"/>
            </p:cNvCxnSpPr>
            <p:nvPr/>
          </p:nvCxnSpPr>
          <p:spPr bwMode="auto">
            <a:xfrm>
              <a:off x="3622601" y="4514850"/>
              <a:ext cx="295275" cy="0"/>
            </a:xfrm>
            <a:prstGeom prst="straightConnector1">
              <a:avLst/>
            </a:prstGeom>
            <a:ln>
              <a:headEnd/>
              <a:tailEnd type="triangle" w="med" len="med"/>
            </a:ln>
          </p:spPr>
          <p:style>
            <a:lnRef idx="1">
              <a:schemeClr val="accent1"/>
            </a:lnRef>
            <a:fillRef idx="2">
              <a:schemeClr val="accent1"/>
            </a:fillRef>
            <a:effectRef idx="1">
              <a:schemeClr val="accent1"/>
            </a:effectRef>
            <a:fontRef idx="minor">
              <a:schemeClr val="dk1"/>
            </a:fontRef>
          </p:style>
        </p:cxnSp>
        <p:cxnSp>
          <p:nvCxnSpPr>
            <p:cNvPr id="1039" name="AutoShape 15"/>
            <p:cNvCxnSpPr>
              <a:cxnSpLocks noChangeShapeType="1"/>
            </p:cNvCxnSpPr>
            <p:nvPr/>
          </p:nvCxnSpPr>
          <p:spPr bwMode="auto">
            <a:xfrm>
              <a:off x="3622601" y="4867275"/>
              <a:ext cx="295275" cy="0"/>
            </a:xfrm>
            <a:prstGeom prst="straightConnector1">
              <a:avLst/>
            </a:prstGeom>
            <a:ln>
              <a:headEnd/>
              <a:tailEnd type="triangle" w="med" len="med"/>
            </a:ln>
          </p:spPr>
          <p:style>
            <a:lnRef idx="1">
              <a:schemeClr val="accent1"/>
            </a:lnRef>
            <a:fillRef idx="2">
              <a:schemeClr val="accent1"/>
            </a:fillRef>
            <a:effectRef idx="1">
              <a:schemeClr val="accent1"/>
            </a:effectRef>
            <a:fontRef idx="minor">
              <a:schemeClr val="dk1"/>
            </a:fontRef>
          </p:style>
        </p:cxnSp>
        <p:sp>
          <p:nvSpPr>
            <p:cNvPr id="1040" name="Rectangle 16"/>
            <p:cNvSpPr>
              <a:spLocks noChangeArrowheads="1"/>
            </p:cNvSpPr>
            <p:nvPr/>
          </p:nvSpPr>
          <p:spPr bwMode="auto">
            <a:xfrm>
              <a:off x="3917876" y="4800600"/>
              <a:ext cx="647700" cy="228600"/>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1000" b="0" i="0" u="none" strike="noStrike" cap="none" normalizeH="0" baseline="0" smtClean="0">
                  <a:ln>
                    <a:noFill/>
                  </a:ln>
                  <a:solidFill>
                    <a:schemeClr val="tx1"/>
                  </a:solidFill>
                  <a:effectLst/>
                  <a:latin typeface="Times New Roman" pitchFamily="18" charset="0"/>
                  <a:cs typeface="Arial" pitchFamily="34" charset="0"/>
                </a:rPr>
                <a:t>Sprite</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grpSp>
      <p:sp>
        <p:nvSpPr>
          <p:cNvPr id="1028" name="AutoShape 4"/>
          <p:cNvSpPr>
            <a:spLocks noChangeArrowheads="1"/>
          </p:cNvSpPr>
          <p:nvPr/>
        </p:nvSpPr>
        <p:spPr bwMode="auto">
          <a:xfrm>
            <a:off x="2709806" y="3020867"/>
            <a:ext cx="800100" cy="504825"/>
          </a:xfrm>
          <a:prstGeom prst="roundRect">
            <a:avLst>
              <a:gd name="adj" fmla="val 16667"/>
            </a:avLst>
          </a:prstGeom>
          <a:ln>
            <a:headEnd/>
            <a:tailEnd/>
          </a:ln>
        </p:spPr>
        <p:style>
          <a:lnRef idx="3">
            <a:schemeClr val="lt1"/>
          </a:lnRef>
          <a:fillRef idx="1">
            <a:schemeClr val="accent1"/>
          </a:fillRef>
          <a:effectRef idx="1">
            <a:schemeClr val="accent1"/>
          </a:effectRef>
          <a:fontRef idx="minor">
            <a:schemeClr val="lt1"/>
          </a:fontRef>
        </p:style>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1200" b="1" i="0" u="none" strike="noStrike" cap="none" normalizeH="0" baseline="0" dirty="0" smtClean="0">
                <a:ln>
                  <a:noFill/>
                </a:ln>
                <a:solidFill>
                  <a:schemeClr val="tx1"/>
                </a:solidFill>
                <a:effectLst/>
                <a:latin typeface="Times New Roman" pitchFamily="18" charset="0"/>
                <a:cs typeface="Arial" pitchFamily="34" charset="0"/>
              </a:rPr>
              <a:t>Graphics Elements</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grpSp>
        <p:nvGrpSpPr>
          <p:cNvPr id="3" name="Group 42"/>
          <p:cNvGrpSpPr/>
          <p:nvPr/>
        </p:nvGrpSpPr>
        <p:grpSpPr>
          <a:xfrm>
            <a:off x="4005817" y="3404856"/>
            <a:ext cx="800100" cy="2581275"/>
            <a:chOff x="5341089" y="3404855"/>
            <a:chExt cx="1066800" cy="2581275"/>
          </a:xfrm>
        </p:grpSpPr>
        <p:cxnSp>
          <p:nvCxnSpPr>
            <p:cNvPr id="1041" name="AutoShape 17"/>
            <p:cNvCxnSpPr>
              <a:cxnSpLocks noChangeShapeType="1"/>
            </p:cNvCxnSpPr>
            <p:nvPr/>
          </p:nvCxnSpPr>
          <p:spPr bwMode="auto">
            <a:xfrm>
              <a:off x="5341089" y="3404855"/>
              <a:ext cx="9525" cy="2381250"/>
            </a:xfrm>
            <a:prstGeom prst="straightConnector1">
              <a:avLst/>
            </a:prstGeom>
            <a:ln>
              <a:headEnd/>
              <a:tailEnd/>
            </a:ln>
          </p:spPr>
          <p:style>
            <a:lnRef idx="1">
              <a:schemeClr val="accent1"/>
            </a:lnRef>
            <a:fillRef idx="2">
              <a:schemeClr val="accent1"/>
            </a:fillRef>
            <a:effectRef idx="1">
              <a:schemeClr val="accent1"/>
            </a:effectRef>
            <a:fontRef idx="minor">
              <a:schemeClr val="dk1"/>
            </a:fontRef>
          </p:style>
        </p:cxnSp>
        <p:cxnSp>
          <p:nvCxnSpPr>
            <p:cNvPr id="1042" name="AutoShape 18"/>
            <p:cNvCxnSpPr>
              <a:cxnSpLocks noChangeShapeType="1"/>
            </p:cNvCxnSpPr>
            <p:nvPr/>
          </p:nvCxnSpPr>
          <p:spPr bwMode="auto">
            <a:xfrm>
              <a:off x="5341089" y="3833480"/>
              <a:ext cx="295275" cy="0"/>
            </a:xfrm>
            <a:prstGeom prst="straightConnector1">
              <a:avLst/>
            </a:prstGeom>
            <a:ln>
              <a:headEnd/>
              <a:tailEnd type="triangle" w="med" len="med"/>
            </a:ln>
          </p:spPr>
          <p:style>
            <a:lnRef idx="1">
              <a:schemeClr val="accent1"/>
            </a:lnRef>
            <a:fillRef idx="2">
              <a:schemeClr val="accent1"/>
            </a:fillRef>
            <a:effectRef idx="1">
              <a:schemeClr val="accent1"/>
            </a:effectRef>
            <a:fontRef idx="minor">
              <a:schemeClr val="dk1"/>
            </a:fontRef>
          </p:style>
        </p:cxnSp>
        <p:cxnSp>
          <p:nvCxnSpPr>
            <p:cNvPr id="1043" name="AutoShape 19"/>
            <p:cNvCxnSpPr>
              <a:cxnSpLocks noChangeShapeType="1"/>
            </p:cNvCxnSpPr>
            <p:nvPr/>
          </p:nvCxnSpPr>
          <p:spPr bwMode="auto">
            <a:xfrm>
              <a:off x="5350614" y="4281155"/>
              <a:ext cx="295275" cy="0"/>
            </a:xfrm>
            <a:prstGeom prst="straightConnector1">
              <a:avLst/>
            </a:prstGeom>
            <a:ln>
              <a:headEnd/>
              <a:tailEnd type="triangle" w="med" len="med"/>
            </a:ln>
          </p:spPr>
          <p:style>
            <a:lnRef idx="1">
              <a:schemeClr val="accent1"/>
            </a:lnRef>
            <a:fillRef idx="2">
              <a:schemeClr val="accent1"/>
            </a:fillRef>
            <a:effectRef idx="1">
              <a:schemeClr val="accent1"/>
            </a:effectRef>
            <a:fontRef idx="minor">
              <a:schemeClr val="dk1"/>
            </a:fontRef>
          </p:style>
        </p:cxnSp>
        <p:cxnSp>
          <p:nvCxnSpPr>
            <p:cNvPr id="1044" name="AutoShape 20"/>
            <p:cNvCxnSpPr>
              <a:cxnSpLocks noChangeShapeType="1"/>
            </p:cNvCxnSpPr>
            <p:nvPr/>
          </p:nvCxnSpPr>
          <p:spPr bwMode="auto">
            <a:xfrm>
              <a:off x="5350614" y="4747880"/>
              <a:ext cx="295275" cy="0"/>
            </a:xfrm>
            <a:prstGeom prst="straightConnector1">
              <a:avLst/>
            </a:prstGeom>
            <a:ln>
              <a:headEnd/>
              <a:tailEnd type="triangle" w="med" len="med"/>
            </a:ln>
          </p:spPr>
          <p:style>
            <a:lnRef idx="1">
              <a:schemeClr val="accent1"/>
            </a:lnRef>
            <a:fillRef idx="2">
              <a:schemeClr val="accent1"/>
            </a:fillRef>
            <a:effectRef idx="1">
              <a:schemeClr val="accent1"/>
            </a:effectRef>
            <a:fontRef idx="minor">
              <a:schemeClr val="dk1"/>
            </a:fontRef>
          </p:style>
        </p:cxnSp>
        <p:cxnSp>
          <p:nvCxnSpPr>
            <p:cNvPr id="1045" name="AutoShape 21"/>
            <p:cNvCxnSpPr>
              <a:cxnSpLocks noChangeShapeType="1"/>
            </p:cNvCxnSpPr>
            <p:nvPr/>
          </p:nvCxnSpPr>
          <p:spPr bwMode="auto">
            <a:xfrm>
              <a:off x="5341089" y="5243180"/>
              <a:ext cx="295275" cy="0"/>
            </a:xfrm>
            <a:prstGeom prst="straightConnector1">
              <a:avLst/>
            </a:prstGeom>
            <a:ln>
              <a:headEnd/>
              <a:tailEnd type="triangle" w="med" len="med"/>
            </a:ln>
          </p:spPr>
          <p:style>
            <a:lnRef idx="1">
              <a:schemeClr val="accent1"/>
            </a:lnRef>
            <a:fillRef idx="2">
              <a:schemeClr val="accent1"/>
            </a:fillRef>
            <a:effectRef idx="1">
              <a:schemeClr val="accent1"/>
            </a:effectRef>
            <a:fontRef idx="minor">
              <a:schemeClr val="dk1"/>
            </a:fontRef>
          </p:style>
        </p:cxnSp>
        <p:sp>
          <p:nvSpPr>
            <p:cNvPr id="1046" name="Rectangle 22"/>
            <p:cNvSpPr>
              <a:spLocks noChangeArrowheads="1"/>
            </p:cNvSpPr>
            <p:nvPr/>
          </p:nvSpPr>
          <p:spPr bwMode="auto">
            <a:xfrm>
              <a:off x="5636364" y="3728705"/>
              <a:ext cx="771525" cy="228600"/>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1000" b="0" i="0" u="none" strike="noStrike" cap="none" normalizeH="0" baseline="0" smtClean="0">
                  <a:ln>
                    <a:noFill/>
                  </a:ln>
                  <a:solidFill>
                    <a:schemeClr val="tx1"/>
                  </a:solidFill>
                  <a:effectLst/>
                  <a:latin typeface="Times New Roman" pitchFamily="18" charset="0"/>
                  <a:cs typeface="Arial" pitchFamily="34" charset="0"/>
                </a:rPr>
                <a:t>Collider</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047" name="Rectangle 23"/>
            <p:cNvSpPr>
              <a:spLocks noChangeArrowheads="1"/>
            </p:cNvSpPr>
            <p:nvPr/>
          </p:nvSpPr>
          <p:spPr bwMode="auto">
            <a:xfrm>
              <a:off x="5636364" y="4100180"/>
              <a:ext cx="762000" cy="419100"/>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1000" b="0" i="0" u="none" strike="noStrike" cap="none" normalizeH="0" baseline="0" smtClean="0">
                  <a:ln>
                    <a:noFill/>
                  </a:ln>
                  <a:solidFill>
                    <a:schemeClr val="tx1"/>
                  </a:solidFill>
                  <a:effectLst/>
                  <a:latin typeface="Times New Roman" pitchFamily="18" charset="0"/>
                  <a:cs typeface="Arial" pitchFamily="34" charset="0"/>
                </a:rPr>
                <a:t>Character Joint</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048" name="Rectangle 24"/>
            <p:cNvSpPr>
              <a:spLocks noChangeArrowheads="1"/>
            </p:cNvSpPr>
            <p:nvPr/>
          </p:nvSpPr>
          <p:spPr bwMode="auto">
            <a:xfrm>
              <a:off x="5645889" y="4643105"/>
              <a:ext cx="762000" cy="228600"/>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1000" b="0" i="0" u="none" strike="noStrike" cap="none" normalizeH="0" baseline="0" smtClean="0">
                  <a:ln>
                    <a:noFill/>
                  </a:ln>
                  <a:solidFill>
                    <a:schemeClr val="tx1"/>
                  </a:solidFill>
                  <a:effectLst/>
                  <a:latin typeface="Times New Roman" pitchFamily="18" charset="0"/>
                  <a:cs typeface="Arial" pitchFamily="34" charset="0"/>
                </a:rPr>
                <a:t>Cloth</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049" name="Rectangle 25"/>
            <p:cNvSpPr>
              <a:spLocks noChangeArrowheads="1"/>
            </p:cNvSpPr>
            <p:nvPr/>
          </p:nvSpPr>
          <p:spPr bwMode="auto">
            <a:xfrm>
              <a:off x="5645889" y="5033630"/>
              <a:ext cx="762000" cy="390525"/>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1000" b="0" i="0" u="none" strike="noStrike" cap="none" normalizeH="0" baseline="0" smtClean="0">
                  <a:ln>
                    <a:noFill/>
                  </a:ln>
                  <a:solidFill>
                    <a:schemeClr val="tx1"/>
                  </a:solidFill>
                  <a:effectLst/>
                  <a:latin typeface="Times New Roman" pitchFamily="18" charset="0"/>
                  <a:cs typeface="Arial" pitchFamily="34" charset="0"/>
                </a:rPr>
                <a:t>Character Controller</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050" name="Rectangle 26"/>
            <p:cNvSpPr>
              <a:spLocks noChangeArrowheads="1"/>
            </p:cNvSpPr>
            <p:nvPr/>
          </p:nvSpPr>
          <p:spPr bwMode="auto">
            <a:xfrm>
              <a:off x="5645889" y="5595605"/>
              <a:ext cx="762000" cy="390525"/>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1000" b="0" i="0" u="none" strike="noStrike" cap="none" normalizeH="0" baseline="0" smtClean="0">
                  <a:ln>
                    <a:noFill/>
                  </a:ln>
                  <a:solidFill>
                    <a:schemeClr val="tx1"/>
                  </a:solidFill>
                  <a:effectLst/>
                  <a:latin typeface="Times New Roman" pitchFamily="18" charset="0"/>
                  <a:cs typeface="Arial" pitchFamily="34" charset="0"/>
                </a:rPr>
                <a:t>Constant Forces</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cxnSp>
          <p:nvCxnSpPr>
            <p:cNvPr id="1051" name="AutoShape 27"/>
            <p:cNvCxnSpPr>
              <a:cxnSpLocks noChangeShapeType="1"/>
            </p:cNvCxnSpPr>
            <p:nvPr/>
          </p:nvCxnSpPr>
          <p:spPr bwMode="auto">
            <a:xfrm>
              <a:off x="5350614" y="5786105"/>
              <a:ext cx="295275" cy="0"/>
            </a:xfrm>
            <a:prstGeom prst="straightConnector1">
              <a:avLst/>
            </a:prstGeom>
            <a:ln>
              <a:headEnd/>
              <a:tailEnd type="triangle" w="med" len="med"/>
            </a:ln>
          </p:spPr>
          <p:style>
            <a:lnRef idx="1">
              <a:schemeClr val="accent1"/>
            </a:lnRef>
            <a:fillRef idx="2">
              <a:schemeClr val="accent1"/>
            </a:fillRef>
            <a:effectRef idx="1">
              <a:schemeClr val="accent1"/>
            </a:effectRef>
            <a:fontRef idx="minor">
              <a:schemeClr val="dk1"/>
            </a:fontRef>
          </p:style>
        </p:cxnSp>
      </p:grpSp>
      <p:grpSp>
        <p:nvGrpSpPr>
          <p:cNvPr id="4" name="Group 50"/>
          <p:cNvGrpSpPr/>
          <p:nvPr/>
        </p:nvGrpSpPr>
        <p:grpSpPr>
          <a:xfrm>
            <a:off x="5289697" y="3406185"/>
            <a:ext cx="1014413" cy="1952625"/>
            <a:chOff x="7052930" y="3406184"/>
            <a:chExt cx="1352550" cy="1952625"/>
          </a:xfrm>
        </p:grpSpPr>
        <p:cxnSp>
          <p:nvCxnSpPr>
            <p:cNvPr id="1052" name="AutoShape 28"/>
            <p:cNvCxnSpPr>
              <a:cxnSpLocks noChangeShapeType="1"/>
            </p:cNvCxnSpPr>
            <p:nvPr/>
          </p:nvCxnSpPr>
          <p:spPr bwMode="auto">
            <a:xfrm>
              <a:off x="7052930" y="3406184"/>
              <a:ext cx="0" cy="1628775"/>
            </a:xfrm>
            <a:prstGeom prst="straightConnector1">
              <a:avLst/>
            </a:prstGeom>
            <a:ln>
              <a:headEnd/>
              <a:tailEnd/>
            </a:ln>
          </p:spPr>
          <p:style>
            <a:lnRef idx="1">
              <a:schemeClr val="accent1"/>
            </a:lnRef>
            <a:fillRef idx="2">
              <a:schemeClr val="accent1"/>
            </a:fillRef>
            <a:effectRef idx="1">
              <a:schemeClr val="accent1"/>
            </a:effectRef>
            <a:fontRef idx="minor">
              <a:schemeClr val="dk1"/>
            </a:fontRef>
          </p:style>
        </p:cxnSp>
        <p:cxnSp>
          <p:nvCxnSpPr>
            <p:cNvPr id="1053" name="AutoShape 29"/>
            <p:cNvCxnSpPr>
              <a:cxnSpLocks noChangeShapeType="1"/>
            </p:cNvCxnSpPr>
            <p:nvPr/>
          </p:nvCxnSpPr>
          <p:spPr bwMode="auto">
            <a:xfrm>
              <a:off x="7052930" y="3834809"/>
              <a:ext cx="295275" cy="0"/>
            </a:xfrm>
            <a:prstGeom prst="straightConnector1">
              <a:avLst/>
            </a:prstGeom>
            <a:ln>
              <a:headEnd/>
              <a:tailEnd type="triangle" w="med" len="med"/>
            </a:ln>
          </p:spPr>
          <p:style>
            <a:lnRef idx="1">
              <a:schemeClr val="accent1"/>
            </a:lnRef>
            <a:fillRef idx="2">
              <a:schemeClr val="accent1"/>
            </a:fillRef>
            <a:effectRef idx="1">
              <a:schemeClr val="accent1"/>
            </a:effectRef>
            <a:fontRef idx="minor">
              <a:schemeClr val="dk1"/>
            </a:fontRef>
          </p:style>
        </p:cxnSp>
        <p:cxnSp>
          <p:nvCxnSpPr>
            <p:cNvPr id="1054" name="AutoShape 30"/>
            <p:cNvCxnSpPr>
              <a:cxnSpLocks noChangeShapeType="1"/>
            </p:cNvCxnSpPr>
            <p:nvPr/>
          </p:nvCxnSpPr>
          <p:spPr bwMode="auto">
            <a:xfrm>
              <a:off x="7062455" y="4425359"/>
              <a:ext cx="295275" cy="0"/>
            </a:xfrm>
            <a:prstGeom prst="straightConnector1">
              <a:avLst/>
            </a:prstGeom>
            <a:ln>
              <a:headEnd/>
              <a:tailEnd type="triangle" w="med" len="med"/>
            </a:ln>
          </p:spPr>
          <p:style>
            <a:lnRef idx="1">
              <a:schemeClr val="accent1"/>
            </a:lnRef>
            <a:fillRef idx="2">
              <a:schemeClr val="accent1"/>
            </a:fillRef>
            <a:effectRef idx="1">
              <a:schemeClr val="accent1"/>
            </a:effectRef>
            <a:fontRef idx="minor">
              <a:schemeClr val="dk1"/>
            </a:fontRef>
          </p:style>
        </p:cxnSp>
        <p:cxnSp>
          <p:nvCxnSpPr>
            <p:cNvPr id="1055" name="AutoShape 31"/>
            <p:cNvCxnSpPr>
              <a:cxnSpLocks noChangeShapeType="1"/>
            </p:cNvCxnSpPr>
            <p:nvPr/>
          </p:nvCxnSpPr>
          <p:spPr bwMode="auto">
            <a:xfrm>
              <a:off x="7062455" y="5034959"/>
              <a:ext cx="295275" cy="0"/>
            </a:xfrm>
            <a:prstGeom prst="straightConnector1">
              <a:avLst/>
            </a:prstGeom>
            <a:ln>
              <a:headEnd/>
              <a:tailEnd type="triangle" w="med" len="med"/>
            </a:ln>
          </p:spPr>
          <p:style>
            <a:lnRef idx="1">
              <a:schemeClr val="accent1"/>
            </a:lnRef>
            <a:fillRef idx="2">
              <a:schemeClr val="accent1"/>
            </a:fillRef>
            <a:effectRef idx="1">
              <a:schemeClr val="accent1"/>
            </a:effectRef>
            <a:fontRef idx="minor">
              <a:schemeClr val="dk1"/>
            </a:fontRef>
          </p:style>
        </p:cxnSp>
        <p:sp>
          <p:nvSpPr>
            <p:cNvPr id="1056" name="Rectangle 32"/>
            <p:cNvSpPr>
              <a:spLocks noChangeArrowheads="1"/>
            </p:cNvSpPr>
            <p:nvPr/>
          </p:nvSpPr>
          <p:spPr bwMode="auto">
            <a:xfrm>
              <a:off x="7348205" y="3730034"/>
              <a:ext cx="771525" cy="457200"/>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1000" b="0" i="0" u="none" strike="noStrike" cap="none" normalizeH="0" baseline="0" smtClean="0">
                  <a:ln>
                    <a:noFill/>
                  </a:ln>
                  <a:solidFill>
                    <a:schemeClr val="tx1"/>
                  </a:solidFill>
                  <a:effectLst/>
                  <a:latin typeface="Times New Roman" pitchFamily="18" charset="0"/>
                  <a:cs typeface="Arial" pitchFamily="34" charset="0"/>
                </a:rPr>
                <a:t>Event System</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057" name="Rectangle 33"/>
            <p:cNvSpPr>
              <a:spLocks noChangeArrowheads="1"/>
            </p:cNvSpPr>
            <p:nvPr/>
          </p:nvSpPr>
          <p:spPr bwMode="auto">
            <a:xfrm>
              <a:off x="7348205" y="4292009"/>
              <a:ext cx="1057275" cy="457200"/>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1000" b="0" i="0" u="none" strike="noStrike" cap="none" normalizeH="0" baseline="0" smtClean="0">
                  <a:ln>
                    <a:noFill/>
                  </a:ln>
                  <a:solidFill>
                    <a:schemeClr val="tx1"/>
                  </a:solidFill>
                  <a:effectLst/>
                  <a:latin typeface="Times New Roman" pitchFamily="18" charset="0"/>
                  <a:cs typeface="Arial" pitchFamily="34" charset="0"/>
                </a:rPr>
                <a:t>Time &amp; Frame rate mng</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058" name="Rectangle 34"/>
            <p:cNvSpPr>
              <a:spLocks noChangeArrowheads="1"/>
            </p:cNvSpPr>
            <p:nvPr/>
          </p:nvSpPr>
          <p:spPr bwMode="auto">
            <a:xfrm>
              <a:off x="7348205" y="4901609"/>
              <a:ext cx="1057275" cy="457200"/>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1000" b="0" i="0" u="none" strike="noStrike" cap="none" normalizeH="0" baseline="0" smtClean="0">
                  <a:ln>
                    <a:noFill/>
                  </a:ln>
                  <a:solidFill>
                    <a:schemeClr val="tx1"/>
                  </a:solidFill>
                  <a:effectLst/>
                  <a:latin typeface="Times New Roman" pitchFamily="18" charset="0"/>
                  <a:cs typeface="Arial" pitchFamily="34" charset="0"/>
                </a:rPr>
                <a:t>Control Game Objects</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grpSp>
      <p:grpSp>
        <p:nvGrpSpPr>
          <p:cNvPr id="5" name="Group 58"/>
          <p:cNvGrpSpPr/>
          <p:nvPr/>
        </p:nvGrpSpPr>
        <p:grpSpPr>
          <a:xfrm>
            <a:off x="6583713" y="3325333"/>
            <a:ext cx="942975" cy="2171700"/>
            <a:chOff x="8778284" y="3325333"/>
            <a:chExt cx="1257300" cy="2171700"/>
          </a:xfrm>
        </p:grpSpPr>
        <p:cxnSp>
          <p:nvCxnSpPr>
            <p:cNvPr id="1059" name="AutoShape 35"/>
            <p:cNvCxnSpPr>
              <a:cxnSpLocks noChangeShapeType="1"/>
            </p:cNvCxnSpPr>
            <p:nvPr/>
          </p:nvCxnSpPr>
          <p:spPr bwMode="auto">
            <a:xfrm>
              <a:off x="8778284" y="3325333"/>
              <a:ext cx="9525" cy="1943100"/>
            </a:xfrm>
            <a:prstGeom prst="straightConnector1">
              <a:avLst/>
            </a:prstGeom>
            <a:ln>
              <a:headEnd/>
              <a:tailEnd/>
            </a:ln>
          </p:spPr>
          <p:style>
            <a:lnRef idx="1">
              <a:schemeClr val="accent1"/>
            </a:lnRef>
            <a:fillRef idx="2">
              <a:schemeClr val="accent1"/>
            </a:fillRef>
            <a:effectRef idx="1">
              <a:schemeClr val="accent1"/>
            </a:effectRef>
            <a:fontRef idx="minor">
              <a:schemeClr val="dk1"/>
            </a:fontRef>
          </p:style>
        </p:cxnSp>
        <p:cxnSp>
          <p:nvCxnSpPr>
            <p:cNvPr id="1060" name="AutoShape 36"/>
            <p:cNvCxnSpPr>
              <a:cxnSpLocks noChangeShapeType="1"/>
            </p:cNvCxnSpPr>
            <p:nvPr/>
          </p:nvCxnSpPr>
          <p:spPr bwMode="auto">
            <a:xfrm>
              <a:off x="8787809" y="3858733"/>
              <a:ext cx="295275" cy="0"/>
            </a:xfrm>
            <a:prstGeom prst="straightConnector1">
              <a:avLst/>
            </a:prstGeom>
            <a:ln>
              <a:headEnd/>
              <a:tailEnd type="triangle" w="med" len="med"/>
            </a:ln>
          </p:spPr>
          <p:style>
            <a:lnRef idx="1">
              <a:schemeClr val="accent1"/>
            </a:lnRef>
            <a:fillRef idx="2">
              <a:schemeClr val="accent1"/>
            </a:fillRef>
            <a:effectRef idx="1">
              <a:schemeClr val="accent1"/>
            </a:effectRef>
            <a:fontRef idx="minor">
              <a:schemeClr val="dk1"/>
            </a:fontRef>
          </p:style>
        </p:cxnSp>
        <p:cxnSp>
          <p:nvCxnSpPr>
            <p:cNvPr id="1061" name="AutoShape 37"/>
            <p:cNvCxnSpPr>
              <a:cxnSpLocks noChangeShapeType="1"/>
            </p:cNvCxnSpPr>
            <p:nvPr/>
          </p:nvCxnSpPr>
          <p:spPr bwMode="auto">
            <a:xfrm>
              <a:off x="8787809" y="4592158"/>
              <a:ext cx="295275" cy="0"/>
            </a:xfrm>
            <a:prstGeom prst="straightConnector1">
              <a:avLst/>
            </a:prstGeom>
            <a:ln>
              <a:headEnd/>
              <a:tailEnd type="triangle" w="med" len="med"/>
            </a:ln>
          </p:spPr>
          <p:style>
            <a:lnRef idx="1">
              <a:schemeClr val="accent1"/>
            </a:lnRef>
            <a:fillRef idx="2">
              <a:schemeClr val="accent1"/>
            </a:fillRef>
            <a:effectRef idx="1">
              <a:schemeClr val="accent1"/>
            </a:effectRef>
            <a:fontRef idx="minor">
              <a:schemeClr val="dk1"/>
            </a:fontRef>
          </p:style>
        </p:cxnSp>
        <p:cxnSp>
          <p:nvCxnSpPr>
            <p:cNvPr id="1062" name="AutoShape 38"/>
            <p:cNvCxnSpPr>
              <a:cxnSpLocks noChangeShapeType="1"/>
            </p:cNvCxnSpPr>
            <p:nvPr/>
          </p:nvCxnSpPr>
          <p:spPr bwMode="auto">
            <a:xfrm>
              <a:off x="8787809" y="5268433"/>
              <a:ext cx="295275" cy="0"/>
            </a:xfrm>
            <a:prstGeom prst="straightConnector1">
              <a:avLst/>
            </a:prstGeom>
            <a:ln>
              <a:headEnd/>
              <a:tailEnd type="triangle" w="med" len="med"/>
            </a:ln>
          </p:spPr>
          <p:style>
            <a:lnRef idx="1">
              <a:schemeClr val="accent1"/>
            </a:lnRef>
            <a:fillRef idx="2">
              <a:schemeClr val="accent1"/>
            </a:fillRef>
            <a:effectRef idx="1">
              <a:schemeClr val="accent1"/>
            </a:effectRef>
            <a:fontRef idx="minor">
              <a:schemeClr val="dk1"/>
            </a:fontRef>
          </p:style>
        </p:cxnSp>
        <p:sp>
          <p:nvSpPr>
            <p:cNvPr id="1063" name="Rectangle 39"/>
            <p:cNvSpPr>
              <a:spLocks noChangeArrowheads="1"/>
            </p:cNvSpPr>
            <p:nvPr/>
          </p:nvSpPr>
          <p:spPr bwMode="auto">
            <a:xfrm>
              <a:off x="9083084" y="3753958"/>
              <a:ext cx="952500" cy="419100"/>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1000" b="0" i="0" u="none" strike="noStrike" cap="none" normalizeH="0" baseline="0" smtClean="0">
                  <a:ln>
                    <a:noFill/>
                  </a:ln>
                  <a:solidFill>
                    <a:schemeClr val="tx1"/>
                  </a:solidFill>
                  <a:effectLst/>
                  <a:latin typeface="Times New Roman" pitchFamily="18" charset="0"/>
                  <a:cs typeface="Arial" pitchFamily="34" charset="0"/>
                </a:rPr>
                <a:t>Canvas Components</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064" name="Rectangle 40"/>
            <p:cNvSpPr>
              <a:spLocks noChangeArrowheads="1"/>
            </p:cNvSpPr>
            <p:nvPr/>
          </p:nvSpPr>
          <p:spPr bwMode="auto">
            <a:xfrm>
              <a:off x="9083084" y="4401658"/>
              <a:ext cx="952500" cy="419100"/>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1000" b="0" i="0" u="none" strike="noStrike" cap="none" normalizeH="0" baseline="0" smtClean="0">
                  <a:ln>
                    <a:noFill/>
                  </a:ln>
                  <a:solidFill>
                    <a:schemeClr val="tx1"/>
                  </a:solidFill>
                  <a:effectLst/>
                  <a:latin typeface="Times New Roman" pitchFamily="18" charset="0"/>
                  <a:cs typeface="Arial" pitchFamily="34" charset="0"/>
                </a:rPr>
                <a:t>Visual Components</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065" name="Rectangle 41"/>
            <p:cNvSpPr>
              <a:spLocks noChangeArrowheads="1"/>
            </p:cNvSpPr>
            <p:nvPr/>
          </p:nvSpPr>
          <p:spPr bwMode="auto">
            <a:xfrm>
              <a:off x="9083084" y="5077933"/>
              <a:ext cx="952500" cy="419100"/>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1000" b="0" i="0" u="none" strike="noStrike" cap="none" normalizeH="0" baseline="0" smtClean="0">
                  <a:ln>
                    <a:noFill/>
                  </a:ln>
                  <a:solidFill>
                    <a:schemeClr val="tx1"/>
                  </a:solidFill>
                  <a:effectLst/>
                  <a:latin typeface="Times New Roman" pitchFamily="18" charset="0"/>
                  <a:cs typeface="Arial" pitchFamily="34" charset="0"/>
                </a:rPr>
                <a:t>Interaction Components</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grpSp>
      <p:cxnSp>
        <p:nvCxnSpPr>
          <p:cNvPr id="1066" name="AutoShape 42"/>
          <p:cNvCxnSpPr>
            <a:cxnSpLocks noChangeShapeType="1"/>
          </p:cNvCxnSpPr>
          <p:nvPr/>
        </p:nvCxnSpPr>
        <p:spPr bwMode="auto">
          <a:xfrm rot="10800000" flipV="1">
            <a:off x="1985630" y="2168931"/>
            <a:ext cx="1400675" cy="755022"/>
          </a:xfrm>
          <a:prstGeom prst="straightConnector1">
            <a:avLst/>
          </a:prstGeom>
          <a:ln>
            <a:headEnd/>
            <a:tailEnd type="triangle" w="med" len="med"/>
          </a:ln>
        </p:spPr>
        <p:style>
          <a:lnRef idx="3">
            <a:schemeClr val="dk1"/>
          </a:lnRef>
          <a:fillRef idx="0">
            <a:schemeClr val="dk1"/>
          </a:fillRef>
          <a:effectRef idx="2">
            <a:schemeClr val="dk1"/>
          </a:effectRef>
          <a:fontRef idx="minor">
            <a:schemeClr val="tx1"/>
          </a:fontRef>
        </p:style>
      </p:cxnSp>
      <p:cxnSp>
        <p:nvCxnSpPr>
          <p:cNvPr id="62" name="AutoShape 42"/>
          <p:cNvCxnSpPr>
            <a:cxnSpLocks noChangeShapeType="1"/>
          </p:cNvCxnSpPr>
          <p:nvPr/>
        </p:nvCxnSpPr>
        <p:spPr bwMode="auto">
          <a:xfrm rot="10800000" flipV="1">
            <a:off x="3221666" y="2371060"/>
            <a:ext cx="590106" cy="595423"/>
          </a:xfrm>
          <a:prstGeom prst="straightConnector1">
            <a:avLst/>
          </a:prstGeom>
          <a:ln>
            <a:headEnd/>
            <a:tailEnd type="triangle" w="med" len="med"/>
          </a:ln>
        </p:spPr>
        <p:style>
          <a:lnRef idx="3">
            <a:schemeClr val="dk1"/>
          </a:lnRef>
          <a:fillRef idx="0">
            <a:schemeClr val="dk1"/>
          </a:fillRef>
          <a:effectRef idx="2">
            <a:schemeClr val="dk1"/>
          </a:effectRef>
          <a:fontRef idx="minor">
            <a:schemeClr val="tx1"/>
          </a:fontRef>
        </p:style>
      </p:cxnSp>
      <p:cxnSp>
        <p:nvCxnSpPr>
          <p:cNvPr id="64" name="AutoShape 42"/>
          <p:cNvCxnSpPr>
            <a:cxnSpLocks noChangeShapeType="1"/>
            <a:stCxn id="1026" idx="4"/>
          </p:cNvCxnSpPr>
          <p:nvPr/>
        </p:nvCxnSpPr>
        <p:spPr bwMode="auto">
          <a:xfrm rot="5400000">
            <a:off x="4054662" y="2665451"/>
            <a:ext cx="536611" cy="1661"/>
          </a:xfrm>
          <a:prstGeom prst="straightConnector1">
            <a:avLst/>
          </a:prstGeom>
          <a:ln>
            <a:headEnd/>
            <a:tailEnd type="triangle" w="med" len="med"/>
          </a:ln>
        </p:spPr>
        <p:style>
          <a:lnRef idx="3">
            <a:schemeClr val="dk1"/>
          </a:lnRef>
          <a:fillRef idx="0">
            <a:schemeClr val="dk1"/>
          </a:fillRef>
          <a:effectRef idx="2">
            <a:schemeClr val="dk1"/>
          </a:effectRef>
          <a:fontRef idx="minor">
            <a:schemeClr val="tx1"/>
          </a:fontRef>
        </p:style>
      </p:cxnSp>
      <p:cxnSp>
        <p:nvCxnSpPr>
          <p:cNvPr id="71" name="AutoShape 42"/>
          <p:cNvCxnSpPr>
            <a:cxnSpLocks noChangeShapeType="1"/>
          </p:cNvCxnSpPr>
          <p:nvPr/>
        </p:nvCxnSpPr>
        <p:spPr bwMode="auto">
          <a:xfrm>
            <a:off x="4848446" y="2339164"/>
            <a:ext cx="709724" cy="627321"/>
          </a:xfrm>
          <a:prstGeom prst="straightConnector1">
            <a:avLst/>
          </a:prstGeom>
          <a:ln>
            <a:headEnd/>
            <a:tailEnd type="triangle" w="med" len="med"/>
          </a:ln>
        </p:spPr>
        <p:style>
          <a:lnRef idx="3">
            <a:schemeClr val="dk1"/>
          </a:lnRef>
          <a:fillRef idx="0">
            <a:schemeClr val="dk1"/>
          </a:fillRef>
          <a:effectRef idx="2">
            <a:schemeClr val="dk1"/>
          </a:effectRef>
          <a:fontRef idx="minor">
            <a:schemeClr val="tx1"/>
          </a:fontRef>
        </p:style>
      </p:cxnSp>
      <p:cxnSp>
        <p:nvCxnSpPr>
          <p:cNvPr id="73" name="AutoShape 42"/>
          <p:cNvCxnSpPr>
            <a:cxnSpLocks noChangeShapeType="1"/>
          </p:cNvCxnSpPr>
          <p:nvPr/>
        </p:nvCxnSpPr>
        <p:spPr bwMode="auto">
          <a:xfrm>
            <a:off x="5308304" y="2197395"/>
            <a:ext cx="1501850" cy="758457"/>
          </a:xfrm>
          <a:prstGeom prst="straightConnector1">
            <a:avLst/>
          </a:prstGeom>
          <a:ln>
            <a:headEnd/>
            <a:tailEnd type="triangle" w="med" len="med"/>
          </a:ln>
        </p:spPr>
        <p:style>
          <a:lnRef idx="3">
            <a:schemeClr val="dk1"/>
          </a:lnRef>
          <a:fillRef idx="0">
            <a:schemeClr val="dk1"/>
          </a:fillRef>
          <a:effectRef idx="2">
            <a:schemeClr val="dk1"/>
          </a:effectRef>
          <a:fontRef idx="minor">
            <a:schemeClr val="tx1"/>
          </a:fontRef>
        </p:style>
      </p:cxnSp>
      <p:sp>
        <p:nvSpPr>
          <p:cNvPr id="1026" name="Oval 2"/>
          <p:cNvSpPr>
            <a:spLocks noChangeArrowheads="1"/>
          </p:cNvSpPr>
          <p:nvPr/>
        </p:nvSpPr>
        <p:spPr bwMode="auto">
          <a:xfrm>
            <a:off x="3330815" y="1864575"/>
            <a:ext cx="1985963" cy="533400"/>
          </a:xfrm>
          <a:prstGeom prst="ellipse">
            <a:avLst/>
          </a:prstGeom>
          <a:ln>
            <a:headEnd/>
            <a:tailEnd/>
          </a:ln>
        </p:spPr>
        <p:style>
          <a:lnRef idx="0">
            <a:schemeClr val="accent1"/>
          </a:lnRef>
          <a:fillRef idx="3">
            <a:schemeClr val="accent1"/>
          </a:fillRef>
          <a:effectRef idx="3">
            <a:schemeClr val="accent1"/>
          </a:effectRef>
          <a:fontRef idx="minor">
            <a:schemeClr val="lt1"/>
          </a:fontRef>
        </p:style>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1400" b="1" i="0" u="none" strike="noStrike" cap="none" normalizeH="0" baseline="0" dirty="0" smtClean="0">
                <a:ln>
                  <a:noFill/>
                </a:ln>
                <a:solidFill>
                  <a:schemeClr val="tx1"/>
                </a:solidFill>
                <a:effectLst/>
                <a:latin typeface="Times New Roman" pitchFamily="18" charset="0"/>
                <a:cs typeface="Arial" pitchFamily="34" charset="0"/>
              </a:rPr>
              <a:t>Unity3D Game Engine</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Tree>
    <p:extLst>
      <p:ext uri="{BB962C8B-B14F-4D97-AF65-F5344CB8AC3E}">
        <p14:creationId xmlns:p14="http://schemas.microsoft.com/office/powerpoint/2010/main" xmlns="" val="283865684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checkerboard(across)">
                                      <p:cBhvr>
                                        <p:cTn id="7" dur="10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1026"/>
                                        </p:tgtEl>
                                        <p:attrNameLst>
                                          <p:attrName>style.visibility</p:attrName>
                                        </p:attrNameLst>
                                      </p:cBhvr>
                                      <p:to>
                                        <p:strVal val="visible"/>
                                      </p:to>
                                    </p:set>
                                    <p:anim calcmode="lin" valueType="num">
                                      <p:cBhvr additive="base">
                                        <p:cTn id="12" dur="500" fill="hold"/>
                                        <p:tgtEl>
                                          <p:spTgt spid="1026"/>
                                        </p:tgtEl>
                                        <p:attrNameLst>
                                          <p:attrName>ppt_x</p:attrName>
                                        </p:attrNameLst>
                                      </p:cBhvr>
                                      <p:tavLst>
                                        <p:tav tm="0">
                                          <p:val>
                                            <p:strVal val="#ppt_x"/>
                                          </p:val>
                                        </p:tav>
                                        <p:tav tm="100000">
                                          <p:val>
                                            <p:strVal val="#ppt_x"/>
                                          </p:val>
                                        </p:tav>
                                      </p:tavLst>
                                    </p:anim>
                                    <p:anim calcmode="lin" valueType="num">
                                      <p:cBhvr additive="base">
                                        <p:cTn id="13" dur="500" fill="hold"/>
                                        <p:tgtEl>
                                          <p:spTgt spid="1026"/>
                                        </p:tgtEl>
                                        <p:attrNameLst>
                                          <p:attrName>ppt_y</p:attrName>
                                        </p:attrNameLst>
                                      </p:cBhvr>
                                      <p:tavLst>
                                        <p:tav tm="0">
                                          <p:val>
                                            <p:strVal val="1+#ppt_h/2"/>
                                          </p:val>
                                        </p:tav>
                                        <p:tav tm="100000">
                                          <p:val>
                                            <p:strVal val="#ppt_y"/>
                                          </p:val>
                                        </p:tav>
                                      </p:tavLst>
                                    </p:anim>
                                  </p:childTnLst>
                                </p:cTn>
                              </p:par>
                            </p:childTnLst>
                          </p:cTn>
                        </p:par>
                        <p:par>
                          <p:cTn id="14" fill="hold">
                            <p:stCondLst>
                              <p:cond delay="500"/>
                            </p:stCondLst>
                            <p:childTnLst>
                              <p:par>
                                <p:cTn id="15" presetID="8" presetClass="entr" presetSubtype="16" fill="hold" nodeType="afterEffect">
                                  <p:stCondLst>
                                    <p:cond delay="0"/>
                                  </p:stCondLst>
                                  <p:childTnLst>
                                    <p:set>
                                      <p:cBhvr>
                                        <p:cTn id="16" dur="1" fill="hold">
                                          <p:stCondLst>
                                            <p:cond delay="0"/>
                                          </p:stCondLst>
                                        </p:cTn>
                                        <p:tgtEl>
                                          <p:spTgt spid="1066"/>
                                        </p:tgtEl>
                                        <p:attrNameLst>
                                          <p:attrName>style.visibility</p:attrName>
                                        </p:attrNameLst>
                                      </p:cBhvr>
                                      <p:to>
                                        <p:strVal val="visible"/>
                                      </p:to>
                                    </p:set>
                                    <p:animEffect transition="in" filter="diamond(in)">
                                      <p:cBhvr>
                                        <p:cTn id="17" dur="2000"/>
                                        <p:tgtEl>
                                          <p:spTgt spid="1066"/>
                                        </p:tgtEl>
                                      </p:cBhvr>
                                    </p:animEffect>
                                  </p:childTnLst>
                                </p:cTn>
                              </p:par>
                              <p:par>
                                <p:cTn id="18" presetID="8" presetClass="entr" presetSubtype="16" fill="hold" nodeType="withEffect">
                                  <p:stCondLst>
                                    <p:cond delay="0"/>
                                  </p:stCondLst>
                                  <p:childTnLst>
                                    <p:set>
                                      <p:cBhvr>
                                        <p:cTn id="19" dur="1" fill="hold">
                                          <p:stCondLst>
                                            <p:cond delay="0"/>
                                          </p:stCondLst>
                                        </p:cTn>
                                        <p:tgtEl>
                                          <p:spTgt spid="62"/>
                                        </p:tgtEl>
                                        <p:attrNameLst>
                                          <p:attrName>style.visibility</p:attrName>
                                        </p:attrNameLst>
                                      </p:cBhvr>
                                      <p:to>
                                        <p:strVal val="visible"/>
                                      </p:to>
                                    </p:set>
                                    <p:animEffect transition="in" filter="diamond(in)">
                                      <p:cBhvr>
                                        <p:cTn id="20" dur="2000"/>
                                        <p:tgtEl>
                                          <p:spTgt spid="62"/>
                                        </p:tgtEl>
                                      </p:cBhvr>
                                    </p:animEffect>
                                  </p:childTnLst>
                                </p:cTn>
                              </p:par>
                              <p:par>
                                <p:cTn id="21" presetID="8" presetClass="entr" presetSubtype="16" fill="hold" nodeType="withEffect">
                                  <p:stCondLst>
                                    <p:cond delay="0"/>
                                  </p:stCondLst>
                                  <p:childTnLst>
                                    <p:set>
                                      <p:cBhvr>
                                        <p:cTn id="22" dur="1" fill="hold">
                                          <p:stCondLst>
                                            <p:cond delay="0"/>
                                          </p:stCondLst>
                                        </p:cTn>
                                        <p:tgtEl>
                                          <p:spTgt spid="64"/>
                                        </p:tgtEl>
                                        <p:attrNameLst>
                                          <p:attrName>style.visibility</p:attrName>
                                        </p:attrNameLst>
                                      </p:cBhvr>
                                      <p:to>
                                        <p:strVal val="visible"/>
                                      </p:to>
                                    </p:set>
                                    <p:animEffect transition="in" filter="diamond(in)">
                                      <p:cBhvr>
                                        <p:cTn id="23" dur="2000"/>
                                        <p:tgtEl>
                                          <p:spTgt spid="64"/>
                                        </p:tgtEl>
                                      </p:cBhvr>
                                    </p:animEffect>
                                  </p:childTnLst>
                                </p:cTn>
                              </p:par>
                              <p:par>
                                <p:cTn id="24" presetID="8" presetClass="entr" presetSubtype="16" fill="hold" nodeType="withEffect">
                                  <p:stCondLst>
                                    <p:cond delay="0"/>
                                  </p:stCondLst>
                                  <p:childTnLst>
                                    <p:set>
                                      <p:cBhvr>
                                        <p:cTn id="25" dur="1" fill="hold">
                                          <p:stCondLst>
                                            <p:cond delay="0"/>
                                          </p:stCondLst>
                                        </p:cTn>
                                        <p:tgtEl>
                                          <p:spTgt spid="71"/>
                                        </p:tgtEl>
                                        <p:attrNameLst>
                                          <p:attrName>style.visibility</p:attrName>
                                        </p:attrNameLst>
                                      </p:cBhvr>
                                      <p:to>
                                        <p:strVal val="visible"/>
                                      </p:to>
                                    </p:set>
                                    <p:animEffect transition="in" filter="diamond(in)">
                                      <p:cBhvr>
                                        <p:cTn id="26" dur="2000"/>
                                        <p:tgtEl>
                                          <p:spTgt spid="71"/>
                                        </p:tgtEl>
                                      </p:cBhvr>
                                    </p:animEffect>
                                  </p:childTnLst>
                                </p:cTn>
                              </p:par>
                              <p:par>
                                <p:cTn id="27" presetID="8" presetClass="entr" presetSubtype="16" fill="hold" nodeType="withEffect">
                                  <p:stCondLst>
                                    <p:cond delay="0"/>
                                  </p:stCondLst>
                                  <p:childTnLst>
                                    <p:set>
                                      <p:cBhvr>
                                        <p:cTn id="28" dur="1" fill="hold">
                                          <p:stCondLst>
                                            <p:cond delay="0"/>
                                          </p:stCondLst>
                                        </p:cTn>
                                        <p:tgtEl>
                                          <p:spTgt spid="73"/>
                                        </p:tgtEl>
                                        <p:attrNameLst>
                                          <p:attrName>style.visibility</p:attrName>
                                        </p:attrNameLst>
                                      </p:cBhvr>
                                      <p:to>
                                        <p:strVal val="visible"/>
                                      </p:to>
                                    </p:set>
                                    <p:animEffect transition="in" filter="diamond(in)">
                                      <p:cBhvr>
                                        <p:cTn id="29" dur="2000"/>
                                        <p:tgtEl>
                                          <p:spTgt spid="73"/>
                                        </p:tgtEl>
                                      </p:cBhvr>
                                    </p:animEffect>
                                  </p:childTnLst>
                                </p:cTn>
                              </p:par>
                            </p:childTnLst>
                          </p:cTn>
                        </p:par>
                      </p:childTnLst>
                    </p:cTn>
                  </p:par>
                  <p:par>
                    <p:cTn id="30" fill="hold">
                      <p:stCondLst>
                        <p:cond delay="indefinite"/>
                      </p:stCondLst>
                      <p:childTnLst>
                        <p:par>
                          <p:cTn id="31" fill="hold">
                            <p:stCondLst>
                              <p:cond delay="0"/>
                            </p:stCondLst>
                            <p:childTnLst>
                              <p:par>
                                <p:cTn id="32" presetID="15" presetClass="entr" presetSubtype="0" fill="hold" grpId="0" nodeType="clickEffect">
                                  <p:stCondLst>
                                    <p:cond delay="0"/>
                                  </p:stCondLst>
                                  <p:childTnLst>
                                    <p:set>
                                      <p:cBhvr>
                                        <p:cTn id="33" dur="1" fill="hold">
                                          <p:stCondLst>
                                            <p:cond delay="0"/>
                                          </p:stCondLst>
                                        </p:cTn>
                                        <p:tgtEl>
                                          <p:spTgt spid="1027"/>
                                        </p:tgtEl>
                                        <p:attrNameLst>
                                          <p:attrName>style.visibility</p:attrName>
                                        </p:attrNameLst>
                                      </p:cBhvr>
                                      <p:to>
                                        <p:strVal val="visible"/>
                                      </p:to>
                                    </p:set>
                                    <p:anim calcmode="lin" valueType="num">
                                      <p:cBhvr>
                                        <p:cTn id="34" dur="1000" fill="hold"/>
                                        <p:tgtEl>
                                          <p:spTgt spid="1027"/>
                                        </p:tgtEl>
                                        <p:attrNameLst>
                                          <p:attrName>ppt_w</p:attrName>
                                        </p:attrNameLst>
                                      </p:cBhvr>
                                      <p:tavLst>
                                        <p:tav tm="0">
                                          <p:val>
                                            <p:fltVal val="0"/>
                                          </p:val>
                                        </p:tav>
                                        <p:tav tm="100000">
                                          <p:val>
                                            <p:strVal val="#ppt_w"/>
                                          </p:val>
                                        </p:tav>
                                      </p:tavLst>
                                    </p:anim>
                                    <p:anim calcmode="lin" valueType="num">
                                      <p:cBhvr>
                                        <p:cTn id="35" dur="1000" fill="hold"/>
                                        <p:tgtEl>
                                          <p:spTgt spid="1027"/>
                                        </p:tgtEl>
                                        <p:attrNameLst>
                                          <p:attrName>ppt_h</p:attrName>
                                        </p:attrNameLst>
                                      </p:cBhvr>
                                      <p:tavLst>
                                        <p:tav tm="0">
                                          <p:val>
                                            <p:fltVal val="0"/>
                                          </p:val>
                                        </p:tav>
                                        <p:tav tm="100000">
                                          <p:val>
                                            <p:strVal val="#ppt_h"/>
                                          </p:val>
                                        </p:tav>
                                      </p:tavLst>
                                    </p:anim>
                                    <p:anim calcmode="lin" valueType="num">
                                      <p:cBhvr>
                                        <p:cTn id="36" dur="1000" fill="hold"/>
                                        <p:tgtEl>
                                          <p:spTgt spid="1027"/>
                                        </p:tgtEl>
                                        <p:attrNameLst>
                                          <p:attrName>ppt_x</p:attrName>
                                        </p:attrNameLst>
                                      </p:cBhvr>
                                      <p:tavLst>
                                        <p:tav tm="0" fmla="#ppt_x+(cos(-2*pi*(1-$))*-#ppt_x-sin(-2*pi*(1-$))*(1-#ppt_y))*(1-$)">
                                          <p:val>
                                            <p:fltVal val="0"/>
                                          </p:val>
                                        </p:tav>
                                        <p:tav tm="100000">
                                          <p:val>
                                            <p:fltVal val="1"/>
                                          </p:val>
                                        </p:tav>
                                      </p:tavLst>
                                    </p:anim>
                                    <p:anim calcmode="lin" valueType="num">
                                      <p:cBhvr>
                                        <p:cTn id="37" dur="1000" fill="hold"/>
                                        <p:tgtEl>
                                          <p:spTgt spid="1027"/>
                                        </p:tgtEl>
                                        <p:attrNameLst>
                                          <p:attrName>ppt_y</p:attrName>
                                        </p:attrNameLst>
                                      </p:cBhvr>
                                      <p:tavLst>
                                        <p:tav tm="0" fmla="#ppt_y+(sin(-2*pi*(1-$))*-#ppt_x+cos(-2*pi*(1-$))*(1-#ppt_y))*(1-$)">
                                          <p:val>
                                            <p:fltVal val="0"/>
                                          </p:val>
                                        </p:tav>
                                        <p:tav tm="100000">
                                          <p:val>
                                            <p:fltVal val="1"/>
                                          </p:val>
                                        </p:tav>
                                      </p:tavLst>
                                    </p:anim>
                                  </p:childTnLst>
                                </p:cTn>
                              </p:par>
                              <p:par>
                                <p:cTn id="38" presetID="15" presetClass="entr" presetSubtype="0" fill="hold" grpId="0" nodeType="withEffect">
                                  <p:stCondLst>
                                    <p:cond delay="0"/>
                                  </p:stCondLst>
                                  <p:childTnLst>
                                    <p:set>
                                      <p:cBhvr>
                                        <p:cTn id="39" dur="1" fill="hold">
                                          <p:stCondLst>
                                            <p:cond delay="0"/>
                                          </p:stCondLst>
                                        </p:cTn>
                                        <p:tgtEl>
                                          <p:spTgt spid="1028"/>
                                        </p:tgtEl>
                                        <p:attrNameLst>
                                          <p:attrName>style.visibility</p:attrName>
                                        </p:attrNameLst>
                                      </p:cBhvr>
                                      <p:to>
                                        <p:strVal val="visible"/>
                                      </p:to>
                                    </p:set>
                                    <p:anim calcmode="lin" valueType="num">
                                      <p:cBhvr>
                                        <p:cTn id="40" dur="1000" fill="hold"/>
                                        <p:tgtEl>
                                          <p:spTgt spid="1028"/>
                                        </p:tgtEl>
                                        <p:attrNameLst>
                                          <p:attrName>ppt_w</p:attrName>
                                        </p:attrNameLst>
                                      </p:cBhvr>
                                      <p:tavLst>
                                        <p:tav tm="0">
                                          <p:val>
                                            <p:fltVal val="0"/>
                                          </p:val>
                                        </p:tav>
                                        <p:tav tm="100000">
                                          <p:val>
                                            <p:strVal val="#ppt_w"/>
                                          </p:val>
                                        </p:tav>
                                      </p:tavLst>
                                    </p:anim>
                                    <p:anim calcmode="lin" valueType="num">
                                      <p:cBhvr>
                                        <p:cTn id="41" dur="1000" fill="hold"/>
                                        <p:tgtEl>
                                          <p:spTgt spid="1028"/>
                                        </p:tgtEl>
                                        <p:attrNameLst>
                                          <p:attrName>ppt_h</p:attrName>
                                        </p:attrNameLst>
                                      </p:cBhvr>
                                      <p:tavLst>
                                        <p:tav tm="0">
                                          <p:val>
                                            <p:fltVal val="0"/>
                                          </p:val>
                                        </p:tav>
                                        <p:tav tm="100000">
                                          <p:val>
                                            <p:strVal val="#ppt_h"/>
                                          </p:val>
                                        </p:tav>
                                      </p:tavLst>
                                    </p:anim>
                                    <p:anim calcmode="lin" valueType="num">
                                      <p:cBhvr>
                                        <p:cTn id="42" dur="1000" fill="hold"/>
                                        <p:tgtEl>
                                          <p:spTgt spid="1028"/>
                                        </p:tgtEl>
                                        <p:attrNameLst>
                                          <p:attrName>ppt_x</p:attrName>
                                        </p:attrNameLst>
                                      </p:cBhvr>
                                      <p:tavLst>
                                        <p:tav tm="0" fmla="#ppt_x+(cos(-2*pi*(1-$))*-#ppt_x-sin(-2*pi*(1-$))*(1-#ppt_y))*(1-$)">
                                          <p:val>
                                            <p:fltVal val="0"/>
                                          </p:val>
                                        </p:tav>
                                        <p:tav tm="100000">
                                          <p:val>
                                            <p:fltVal val="1"/>
                                          </p:val>
                                        </p:tav>
                                      </p:tavLst>
                                    </p:anim>
                                    <p:anim calcmode="lin" valueType="num">
                                      <p:cBhvr>
                                        <p:cTn id="43" dur="1000" fill="hold"/>
                                        <p:tgtEl>
                                          <p:spTgt spid="1028"/>
                                        </p:tgtEl>
                                        <p:attrNameLst>
                                          <p:attrName>ppt_y</p:attrName>
                                        </p:attrNameLst>
                                      </p:cBhvr>
                                      <p:tavLst>
                                        <p:tav tm="0" fmla="#ppt_y+(sin(-2*pi*(1-$))*-#ppt_x+cos(-2*pi*(1-$))*(1-#ppt_y))*(1-$)">
                                          <p:val>
                                            <p:fltVal val="0"/>
                                          </p:val>
                                        </p:tav>
                                        <p:tav tm="100000">
                                          <p:val>
                                            <p:fltVal val="1"/>
                                          </p:val>
                                        </p:tav>
                                      </p:tavLst>
                                    </p:anim>
                                  </p:childTnLst>
                                </p:cTn>
                              </p:par>
                              <p:par>
                                <p:cTn id="44" presetID="15" presetClass="entr" presetSubtype="0" fill="hold" grpId="0" nodeType="withEffect">
                                  <p:stCondLst>
                                    <p:cond delay="0"/>
                                  </p:stCondLst>
                                  <p:childTnLst>
                                    <p:set>
                                      <p:cBhvr>
                                        <p:cTn id="45" dur="1" fill="hold">
                                          <p:stCondLst>
                                            <p:cond delay="0"/>
                                          </p:stCondLst>
                                        </p:cTn>
                                        <p:tgtEl>
                                          <p:spTgt spid="1029"/>
                                        </p:tgtEl>
                                        <p:attrNameLst>
                                          <p:attrName>style.visibility</p:attrName>
                                        </p:attrNameLst>
                                      </p:cBhvr>
                                      <p:to>
                                        <p:strVal val="visible"/>
                                      </p:to>
                                    </p:set>
                                    <p:anim calcmode="lin" valueType="num">
                                      <p:cBhvr>
                                        <p:cTn id="46" dur="1000" fill="hold"/>
                                        <p:tgtEl>
                                          <p:spTgt spid="1029"/>
                                        </p:tgtEl>
                                        <p:attrNameLst>
                                          <p:attrName>ppt_w</p:attrName>
                                        </p:attrNameLst>
                                      </p:cBhvr>
                                      <p:tavLst>
                                        <p:tav tm="0">
                                          <p:val>
                                            <p:fltVal val="0"/>
                                          </p:val>
                                        </p:tav>
                                        <p:tav tm="100000">
                                          <p:val>
                                            <p:strVal val="#ppt_w"/>
                                          </p:val>
                                        </p:tav>
                                      </p:tavLst>
                                    </p:anim>
                                    <p:anim calcmode="lin" valueType="num">
                                      <p:cBhvr>
                                        <p:cTn id="47" dur="1000" fill="hold"/>
                                        <p:tgtEl>
                                          <p:spTgt spid="1029"/>
                                        </p:tgtEl>
                                        <p:attrNameLst>
                                          <p:attrName>ppt_h</p:attrName>
                                        </p:attrNameLst>
                                      </p:cBhvr>
                                      <p:tavLst>
                                        <p:tav tm="0">
                                          <p:val>
                                            <p:fltVal val="0"/>
                                          </p:val>
                                        </p:tav>
                                        <p:tav tm="100000">
                                          <p:val>
                                            <p:strVal val="#ppt_h"/>
                                          </p:val>
                                        </p:tav>
                                      </p:tavLst>
                                    </p:anim>
                                    <p:anim calcmode="lin" valueType="num">
                                      <p:cBhvr>
                                        <p:cTn id="48" dur="1000" fill="hold"/>
                                        <p:tgtEl>
                                          <p:spTgt spid="1029"/>
                                        </p:tgtEl>
                                        <p:attrNameLst>
                                          <p:attrName>ppt_x</p:attrName>
                                        </p:attrNameLst>
                                      </p:cBhvr>
                                      <p:tavLst>
                                        <p:tav tm="0" fmla="#ppt_x+(cos(-2*pi*(1-$))*-#ppt_x-sin(-2*pi*(1-$))*(1-#ppt_y))*(1-$)">
                                          <p:val>
                                            <p:fltVal val="0"/>
                                          </p:val>
                                        </p:tav>
                                        <p:tav tm="100000">
                                          <p:val>
                                            <p:fltVal val="1"/>
                                          </p:val>
                                        </p:tav>
                                      </p:tavLst>
                                    </p:anim>
                                    <p:anim calcmode="lin" valueType="num">
                                      <p:cBhvr>
                                        <p:cTn id="49" dur="1000" fill="hold"/>
                                        <p:tgtEl>
                                          <p:spTgt spid="1029"/>
                                        </p:tgtEl>
                                        <p:attrNameLst>
                                          <p:attrName>ppt_y</p:attrName>
                                        </p:attrNameLst>
                                      </p:cBhvr>
                                      <p:tavLst>
                                        <p:tav tm="0" fmla="#ppt_y+(sin(-2*pi*(1-$))*-#ppt_x+cos(-2*pi*(1-$))*(1-#ppt_y))*(1-$)">
                                          <p:val>
                                            <p:fltVal val="0"/>
                                          </p:val>
                                        </p:tav>
                                        <p:tav tm="100000">
                                          <p:val>
                                            <p:fltVal val="1"/>
                                          </p:val>
                                        </p:tav>
                                      </p:tavLst>
                                    </p:anim>
                                  </p:childTnLst>
                                </p:cTn>
                              </p:par>
                              <p:par>
                                <p:cTn id="50" presetID="15" presetClass="entr" presetSubtype="0" fill="hold" grpId="0" nodeType="withEffect">
                                  <p:stCondLst>
                                    <p:cond delay="0"/>
                                  </p:stCondLst>
                                  <p:childTnLst>
                                    <p:set>
                                      <p:cBhvr>
                                        <p:cTn id="51" dur="1" fill="hold">
                                          <p:stCondLst>
                                            <p:cond delay="0"/>
                                          </p:stCondLst>
                                        </p:cTn>
                                        <p:tgtEl>
                                          <p:spTgt spid="1030"/>
                                        </p:tgtEl>
                                        <p:attrNameLst>
                                          <p:attrName>style.visibility</p:attrName>
                                        </p:attrNameLst>
                                      </p:cBhvr>
                                      <p:to>
                                        <p:strVal val="visible"/>
                                      </p:to>
                                    </p:set>
                                    <p:anim calcmode="lin" valueType="num">
                                      <p:cBhvr>
                                        <p:cTn id="52" dur="1000" fill="hold"/>
                                        <p:tgtEl>
                                          <p:spTgt spid="1030"/>
                                        </p:tgtEl>
                                        <p:attrNameLst>
                                          <p:attrName>ppt_w</p:attrName>
                                        </p:attrNameLst>
                                      </p:cBhvr>
                                      <p:tavLst>
                                        <p:tav tm="0">
                                          <p:val>
                                            <p:fltVal val="0"/>
                                          </p:val>
                                        </p:tav>
                                        <p:tav tm="100000">
                                          <p:val>
                                            <p:strVal val="#ppt_w"/>
                                          </p:val>
                                        </p:tav>
                                      </p:tavLst>
                                    </p:anim>
                                    <p:anim calcmode="lin" valueType="num">
                                      <p:cBhvr>
                                        <p:cTn id="53" dur="1000" fill="hold"/>
                                        <p:tgtEl>
                                          <p:spTgt spid="1030"/>
                                        </p:tgtEl>
                                        <p:attrNameLst>
                                          <p:attrName>ppt_h</p:attrName>
                                        </p:attrNameLst>
                                      </p:cBhvr>
                                      <p:tavLst>
                                        <p:tav tm="0">
                                          <p:val>
                                            <p:fltVal val="0"/>
                                          </p:val>
                                        </p:tav>
                                        <p:tav tm="100000">
                                          <p:val>
                                            <p:strVal val="#ppt_h"/>
                                          </p:val>
                                        </p:tav>
                                      </p:tavLst>
                                    </p:anim>
                                    <p:anim calcmode="lin" valueType="num">
                                      <p:cBhvr>
                                        <p:cTn id="54" dur="1000" fill="hold"/>
                                        <p:tgtEl>
                                          <p:spTgt spid="1030"/>
                                        </p:tgtEl>
                                        <p:attrNameLst>
                                          <p:attrName>ppt_x</p:attrName>
                                        </p:attrNameLst>
                                      </p:cBhvr>
                                      <p:tavLst>
                                        <p:tav tm="0" fmla="#ppt_x+(cos(-2*pi*(1-$))*-#ppt_x-sin(-2*pi*(1-$))*(1-#ppt_y))*(1-$)">
                                          <p:val>
                                            <p:fltVal val="0"/>
                                          </p:val>
                                        </p:tav>
                                        <p:tav tm="100000">
                                          <p:val>
                                            <p:fltVal val="1"/>
                                          </p:val>
                                        </p:tav>
                                      </p:tavLst>
                                    </p:anim>
                                    <p:anim calcmode="lin" valueType="num">
                                      <p:cBhvr>
                                        <p:cTn id="55" dur="1000" fill="hold"/>
                                        <p:tgtEl>
                                          <p:spTgt spid="1030"/>
                                        </p:tgtEl>
                                        <p:attrNameLst>
                                          <p:attrName>ppt_y</p:attrName>
                                        </p:attrNameLst>
                                      </p:cBhvr>
                                      <p:tavLst>
                                        <p:tav tm="0" fmla="#ppt_y+(sin(-2*pi*(1-$))*-#ppt_x+cos(-2*pi*(1-$))*(1-#ppt_y))*(1-$)">
                                          <p:val>
                                            <p:fltVal val="0"/>
                                          </p:val>
                                        </p:tav>
                                        <p:tav tm="100000">
                                          <p:val>
                                            <p:fltVal val="1"/>
                                          </p:val>
                                        </p:tav>
                                      </p:tavLst>
                                    </p:anim>
                                  </p:childTnLst>
                                </p:cTn>
                              </p:par>
                              <p:par>
                                <p:cTn id="56" presetID="15" presetClass="entr" presetSubtype="0" fill="hold" grpId="0" nodeType="withEffect">
                                  <p:stCondLst>
                                    <p:cond delay="0"/>
                                  </p:stCondLst>
                                  <p:childTnLst>
                                    <p:set>
                                      <p:cBhvr>
                                        <p:cTn id="57" dur="1" fill="hold">
                                          <p:stCondLst>
                                            <p:cond delay="0"/>
                                          </p:stCondLst>
                                        </p:cTn>
                                        <p:tgtEl>
                                          <p:spTgt spid="1031"/>
                                        </p:tgtEl>
                                        <p:attrNameLst>
                                          <p:attrName>style.visibility</p:attrName>
                                        </p:attrNameLst>
                                      </p:cBhvr>
                                      <p:to>
                                        <p:strVal val="visible"/>
                                      </p:to>
                                    </p:set>
                                    <p:anim calcmode="lin" valueType="num">
                                      <p:cBhvr>
                                        <p:cTn id="58" dur="1000" fill="hold"/>
                                        <p:tgtEl>
                                          <p:spTgt spid="1031"/>
                                        </p:tgtEl>
                                        <p:attrNameLst>
                                          <p:attrName>ppt_w</p:attrName>
                                        </p:attrNameLst>
                                      </p:cBhvr>
                                      <p:tavLst>
                                        <p:tav tm="0">
                                          <p:val>
                                            <p:fltVal val="0"/>
                                          </p:val>
                                        </p:tav>
                                        <p:tav tm="100000">
                                          <p:val>
                                            <p:strVal val="#ppt_w"/>
                                          </p:val>
                                        </p:tav>
                                      </p:tavLst>
                                    </p:anim>
                                    <p:anim calcmode="lin" valueType="num">
                                      <p:cBhvr>
                                        <p:cTn id="59" dur="1000" fill="hold"/>
                                        <p:tgtEl>
                                          <p:spTgt spid="1031"/>
                                        </p:tgtEl>
                                        <p:attrNameLst>
                                          <p:attrName>ppt_h</p:attrName>
                                        </p:attrNameLst>
                                      </p:cBhvr>
                                      <p:tavLst>
                                        <p:tav tm="0">
                                          <p:val>
                                            <p:fltVal val="0"/>
                                          </p:val>
                                        </p:tav>
                                        <p:tav tm="100000">
                                          <p:val>
                                            <p:strVal val="#ppt_h"/>
                                          </p:val>
                                        </p:tav>
                                      </p:tavLst>
                                    </p:anim>
                                    <p:anim calcmode="lin" valueType="num">
                                      <p:cBhvr>
                                        <p:cTn id="60" dur="1000" fill="hold"/>
                                        <p:tgtEl>
                                          <p:spTgt spid="1031"/>
                                        </p:tgtEl>
                                        <p:attrNameLst>
                                          <p:attrName>ppt_x</p:attrName>
                                        </p:attrNameLst>
                                      </p:cBhvr>
                                      <p:tavLst>
                                        <p:tav tm="0" fmla="#ppt_x+(cos(-2*pi*(1-$))*-#ppt_x-sin(-2*pi*(1-$))*(1-#ppt_y))*(1-$)">
                                          <p:val>
                                            <p:fltVal val="0"/>
                                          </p:val>
                                        </p:tav>
                                        <p:tav tm="100000">
                                          <p:val>
                                            <p:fltVal val="1"/>
                                          </p:val>
                                        </p:tav>
                                      </p:tavLst>
                                    </p:anim>
                                    <p:anim calcmode="lin" valueType="num">
                                      <p:cBhvr>
                                        <p:cTn id="61" dur="1000" fill="hold"/>
                                        <p:tgtEl>
                                          <p:spTgt spid="1031"/>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62" fill="hold">
                      <p:stCondLst>
                        <p:cond delay="indefinite"/>
                      </p:stCondLst>
                      <p:childTnLst>
                        <p:par>
                          <p:cTn id="63" fill="hold">
                            <p:stCondLst>
                              <p:cond delay="0"/>
                            </p:stCondLst>
                            <p:childTnLst>
                              <p:par>
                                <p:cTn id="64" presetID="51" presetClass="entr" presetSubtype="0" fill="hold" nodeType="clickEffect">
                                  <p:stCondLst>
                                    <p:cond delay="0"/>
                                  </p:stCondLst>
                                  <p:childTnLst>
                                    <p:set>
                                      <p:cBhvr>
                                        <p:cTn id="65" dur="1" fill="hold">
                                          <p:stCondLst>
                                            <p:cond delay="0"/>
                                          </p:stCondLst>
                                        </p:cTn>
                                        <p:tgtEl>
                                          <p:spTgt spid="2"/>
                                        </p:tgtEl>
                                        <p:attrNameLst>
                                          <p:attrName>style.visibility</p:attrName>
                                        </p:attrNameLst>
                                      </p:cBhvr>
                                      <p:to>
                                        <p:strVal val="visible"/>
                                      </p:to>
                                    </p:set>
                                    <p:animEffect transition="in" filter="fade">
                                      <p:cBhvr>
                                        <p:cTn id="66" dur="1155" decel="100000"/>
                                        <p:tgtEl>
                                          <p:spTgt spid="2"/>
                                        </p:tgtEl>
                                      </p:cBhvr>
                                    </p:animEffect>
                                    <p:animScale>
                                      <p:cBhvr>
                                        <p:cTn id="67" dur="1155" decel="100000"/>
                                        <p:tgtEl>
                                          <p:spTgt spid="2"/>
                                        </p:tgtEl>
                                      </p:cBhvr>
                                      <p:from x="10000" y="10000"/>
                                      <p:to x="200000" y="450000"/>
                                    </p:animScale>
                                    <p:animScale>
                                      <p:cBhvr>
                                        <p:cTn id="68" dur="1845" accel="100000" fill="hold">
                                          <p:stCondLst>
                                            <p:cond delay="1155"/>
                                          </p:stCondLst>
                                        </p:cTn>
                                        <p:tgtEl>
                                          <p:spTgt spid="2"/>
                                        </p:tgtEl>
                                      </p:cBhvr>
                                      <p:from x="200000" y="450000"/>
                                      <p:to x="100000" y="100000"/>
                                    </p:animScale>
                                    <p:set>
                                      <p:cBhvr>
                                        <p:cTn id="69" dur="1155" fill="hold"/>
                                        <p:tgtEl>
                                          <p:spTgt spid="2"/>
                                        </p:tgtEl>
                                        <p:attrNameLst>
                                          <p:attrName>ppt_x</p:attrName>
                                        </p:attrNameLst>
                                      </p:cBhvr>
                                      <p:to>
                                        <p:strVal val="(0.5)"/>
                                      </p:to>
                                    </p:set>
                                    <p:anim from="(0.5)" to="(#ppt_x)" calcmode="lin" valueType="num">
                                      <p:cBhvr>
                                        <p:cTn id="70" dur="1845" accel="100000" fill="hold">
                                          <p:stCondLst>
                                            <p:cond delay="1155"/>
                                          </p:stCondLst>
                                        </p:cTn>
                                        <p:tgtEl>
                                          <p:spTgt spid="2"/>
                                        </p:tgtEl>
                                        <p:attrNameLst>
                                          <p:attrName>ppt_x</p:attrName>
                                        </p:attrNameLst>
                                      </p:cBhvr>
                                    </p:anim>
                                    <p:set>
                                      <p:cBhvr>
                                        <p:cTn id="71" dur="1155" fill="hold"/>
                                        <p:tgtEl>
                                          <p:spTgt spid="2"/>
                                        </p:tgtEl>
                                        <p:attrNameLst>
                                          <p:attrName>ppt_y</p:attrName>
                                        </p:attrNameLst>
                                      </p:cBhvr>
                                      <p:to>
                                        <p:strVal val="(#ppt_y+0.4)"/>
                                      </p:to>
                                    </p:set>
                                    <p:anim from="(#ppt_y+0.4)" to="(#ppt_y)" calcmode="lin" valueType="num">
                                      <p:cBhvr>
                                        <p:cTn id="72" dur="1845" accel="100000" fill="hold">
                                          <p:stCondLst>
                                            <p:cond delay="1155"/>
                                          </p:stCondLst>
                                        </p:cTn>
                                        <p:tgtEl>
                                          <p:spTgt spid="2"/>
                                        </p:tgtEl>
                                        <p:attrNameLst>
                                          <p:attrName>ppt_y</p:attrName>
                                        </p:attrNameLst>
                                      </p:cBhvr>
                                    </p:anim>
                                  </p:childTnLst>
                                </p:cTn>
                              </p:par>
                              <p:par>
                                <p:cTn id="73" presetID="51" presetClass="entr" presetSubtype="0" fill="hold" nodeType="withEffect">
                                  <p:stCondLst>
                                    <p:cond delay="0"/>
                                  </p:stCondLst>
                                  <p:childTnLst>
                                    <p:set>
                                      <p:cBhvr>
                                        <p:cTn id="74" dur="1" fill="hold">
                                          <p:stCondLst>
                                            <p:cond delay="0"/>
                                          </p:stCondLst>
                                        </p:cTn>
                                        <p:tgtEl>
                                          <p:spTgt spid="3"/>
                                        </p:tgtEl>
                                        <p:attrNameLst>
                                          <p:attrName>style.visibility</p:attrName>
                                        </p:attrNameLst>
                                      </p:cBhvr>
                                      <p:to>
                                        <p:strVal val="visible"/>
                                      </p:to>
                                    </p:set>
                                    <p:animEffect transition="in" filter="fade">
                                      <p:cBhvr>
                                        <p:cTn id="75" dur="1155" decel="100000"/>
                                        <p:tgtEl>
                                          <p:spTgt spid="3"/>
                                        </p:tgtEl>
                                      </p:cBhvr>
                                    </p:animEffect>
                                    <p:animScale>
                                      <p:cBhvr>
                                        <p:cTn id="76" dur="1155" decel="100000"/>
                                        <p:tgtEl>
                                          <p:spTgt spid="3"/>
                                        </p:tgtEl>
                                      </p:cBhvr>
                                      <p:from x="10000" y="10000"/>
                                      <p:to x="200000" y="450000"/>
                                    </p:animScale>
                                    <p:animScale>
                                      <p:cBhvr>
                                        <p:cTn id="77" dur="1845" accel="100000" fill="hold">
                                          <p:stCondLst>
                                            <p:cond delay="1155"/>
                                          </p:stCondLst>
                                        </p:cTn>
                                        <p:tgtEl>
                                          <p:spTgt spid="3"/>
                                        </p:tgtEl>
                                      </p:cBhvr>
                                      <p:from x="200000" y="450000"/>
                                      <p:to x="100000" y="100000"/>
                                    </p:animScale>
                                    <p:set>
                                      <p:cBhvr>
                                        <p:cTn id="78" dur="1155" fill="hold"/>
                                        <p:tgtEl>
                                          <p:spTgt spid="3"/>
                                        </p:tgtEl>
                                        <p:attrNameLst>
                                          <p:attrName>ppt_x</p:attrName>
                                        </p:attrNameLst>
                                      </p:cBhvr>
                                      <p:to>
                                        <p:strVal val="(0.5)"/>
                                      </p:to>
                                    </p:set>
                                    <p:anim from="(0.5)" to="(#ppt_x)" calcmode="lin" valueType="num">
                                      <p:cBhvr>
                                        <p:cTn id="79" dur="1845" accel="100000" fill="hold">
                                          <p:stCondLst>
                                            <p:cond delay="1155"/>
                                          </p:stCondLst>
                                        </p:cTn>
                                        <p:tgtEl>
                                          <p:spTgt spid="3"/>
                                        </p:tgtEl>
                                        <p:attrNameLst>
                                          <p:attrName>ppt_x</p:attrName>
                                        </p:attrNameLst>
                                      </p:cBhvr>
                                    </p:anim>
                                    <p:set>
                                      <p:cBhvr>
                                        <p:cTn id="80" dur="1155" fill="hold"/>
                                        <p:tgtEl>
                                          <p:spTgt spid="3"/>
                                        </p:tgtEl>
                                        <p:attrNameLst>
                                          <p:attrName>ppt_y</p:attrName>
                                        </p:attrNameLst>
                                      </p:cBhvr>
                                      <p:to>
                                        <p:strVal val="(#ppt_y+0.4)"/>
                                      </p:to>
                                    </p:set>
                                    <p:anim from="(#ppt_y+0.4)" to="(#ppt_y)" calcmode="lin" valueType="num">
                                      <p:cBhvr>
                                        <p:cTn id="81" dur="1845" accel="100000" fill="hold">
                                          <p:stCondLst>
                                            <p:cond delay="1155"/>
                                          </p:stCondLst>
                                        </p:cTn>
                                        <p:tgtEl>
                                          <p:spTgt spid="3"/>
                                        </p:tgtEl>
                                        <p:attrNameLst>
                                          <p:attrName>ppt_y</p:attrName>
                                        </p:attrNameLst>
                                      </p:cBhvr>
                                    </p:anim>
                                  </p:childTnLst>
                                </p:cTn>
                              </p:par>
                              <p:par>
                                <p:cTn id="82" presetID="51" presetClass="entr" presetSubtype="0" fill="hold" nodeType="withEffect">
                                  <p:stCondLst>
                                    <p:cond delay="0"/>
                                  </p:stCondLst>
                                  <p:childTnLst>
                                    <p:set>
                                      <p:cBhvr>
                                        <p:cTn id="83" dur="1" fill="hold">
                                          <p:stCondLst>
                                            <p:cond delay="0"/>
                                          </p:stCondLst>
                                        </p:cTn>
                                        <p:tgtEl>
                                          <p:spTgt spid="4"/>
                                        </p:tgtEl>
                                        <p:attrNameLst>
                                          <p:attrName>style.visibility</p:attrName>
                                        </p:attrNameLst>
                                      </p:cBhvr>
                                      <p:to>
                                        <p:strVal val="visible"/>
                                      </p:to>
                                    </p:set>
                                    <p:animEffect transition="in" filter="fade">
                                      <p:cBhvr>
                                        <p:cTn id="84" dur="1155" decel="100000"/>
                                        <p:tgtEl>
                                          <p:spTgt spid="4"/>
                                        </p:tgtEl>
                                      </p:cBhvr>
                                    </p:animEffect>
                                    <p:animScale>
                                      <p:cBhvr>
                                        <p:cTn id="85" dur="1155" decel="100000"/>
                                        <p:tgtEl>
                                          <p:spTgt spid="4"/>
                                        </p:tgtEl>
                                      </p:cBhvr>
                                      <p:from x="10000" y="10000"/>
                                      <p:to x="200000" y="450000"/>
                                    </p:animScale>
                                    <p:animScale>
                                      <p:cBhvr>
                                        <p:cTn id="86" dur="1845" accel="100000" fill="hold">
                                          <p:stCondLst>
                                            <p:cond delay="1155"/>
                                          </p:stCondLst>
                                        </p:cTn>
                                        <p:tgtEl>
                                          <p:spTgt spid="4"/>
                                        </p:tgtEl>
                                      </p:cBhvr>
                                      <p:from x="200000" y="450000"/>
                                      <p:to x="100000" y="100000"/>
                                    </p:animScale>
                                    <p:set>
                                      <p:cBhvr>
                                        <p:cTn id="87" dur="1155" fill="hold"/>
                                        <p:tgtEl>
                                          <p:spTgt spid="4"/>
                                        </p:tgtEl>
                                        <p:attrNameLst>
                                          <p:attrName>ppt_x</p:attrName>
                                        </p:attrNameLst>
                                      </p:cBhvr>
                                      <p:to>
                                        <p:strVal val="(0.5)"/>
                                      </p:to>
                                    </p:set>
                                    <p:anim from="(0.5)" to="(#ppt_x)" calcmode="lin" valueType="num">
                                      <p:cBhvr>
                                        <p:cTn id="88" dur="1845" accel="100000" fill="hold">
                                          <p:stCondLst>
                                            <p:cond delay="1155"/>
                                          </p:stCondLst>
                                        </p:cTn>
                                        <p:tgtEl>
                                          <p:spTgt spid="4"/>
                                        </p:tgtEl>
                                        <p:attrNameLst>
                                          <p:attrName>ppt_x</p:attrName>
                                        </p:attrNameLst>
                                      </p:cBhvr>
                                    </p:anim>
                                    <p:set>
                                      <p:cBhvr>
                                        <p:cTn id="89" dur="1155" fill="hold"/>
                                        <p:tgtEl>
                                          <p:spTgt spid="4"/>
                                        </p:tgtEl>
                                        <p:attrNameLst>
                                          <p:attrName>ppt_y</p:attrName>
                                        </p:attrNameLst>
                                      </p:cBhvr>
                                      <p:to>
                                        <p:strVal val="(#ppt_y+0.4)"/>
                                      </p:to>
                                    </p:set>
                                    <p:anim from="(#ppt_y+0.4)" to="(#ppt_y)" calcmode="lin" valueType="num">
                                      <p:cBhvr>
                                        <p:cTn id="90" dur="1845" accel="100000" fill="hold">
                                          <p:stCondLst>
                                            <p:cond delay="1155"/>
                                          </p:stCondLst>
                                        </p:cTn>
                                        <p:tgtEl>
                                          <p:spTgt spid="4"/>
                                        </p:tgtEl>
                                        <p:attrNameLst>
                                          <p:attrName>ppt_y</p:attrName>
                                        </p:attrNameLst>
                                      </p:cBhvr>
                                    </p:anim>
                                  </p:childTnLst>
                                </p:cTn>
                              </p:par>
                              <p:par>
                                <p:cTn id="91" presetID="51" presetClass="entr" presetSubtype="0" fill="hold" nodeType="withEffect">
                                  <p:stCondLst>
                                    <p:cond delay="0"/>
                                  </p:stCondLst>
                                  <p:childTnLst>
                                    <p:set>
                                      <p:cBhvr>
                                        <p:cTn id="92" dur="1" fill="hold">
                                          <p:stCondLst>
                                            <p:cond delay="0"/>
                                          </p:stCondLst>
                                        </p:cTn>
                                        <p:tgtEl>
                                          <p:spTgt spid="5"/>
                                        </p:tgtEl>
                                        <p:attrNameLst>
                                          <p:attrName>style.visibility</p:attrName>
                                        </p:attrNameLst>
                                      </p:cBhvr>
                                      <p:to>
                                        <p:strVal val="visible"/>
                                      </p:to>
                                    </p:set>
                                    <p:animEffect transition="in" filter="fade">
                                      <p:cBhvr>
                                        <p:cTn id="93" dur="1155" decel="100000"/>
                                        <p:tgtEl>
                                          <p:spTgt spid="5"/>
                                        </p:tgtEl>
                                      </p:cBhvr>
                                    </p:animEffect>
                                    <p:animScale>
                                      <p:cBhvr>
                                        <p:cTn id="94" dur="1155" decel="100000"/>
                                        <p:tgtEl>
                                          <p:spTgt spid="5"/>
                                        </p:tgtEl>
                                      </p:cBhvr>
                                      <p:from x="10000" y="10000"/>
                                      <p:to x="200000" y="450000"/>
                                    </p:animScale>
                                    <p:animScale>
                                      <p:cBhvr>
                                        <p:cTn id="95" dur="1845" accel="100000" fill="hold">
                                          <p:stCondLst>
                                            <p:cond delay="1155"/>
                                          </p:stCondLst>
                                        </p:cTn>
                                        <p:tgtEl>
                                          <p:spTgt spid="5"/>
                                        </p:tgtEl>
                                      </p:cBhvr>
                                      <p:from x="200000" y="450000"/>
                                      <p:to x="100000" y="100000"/>
                                    </p:animScale>
                                    <p:set>
                                      <p:cBhvr>
                                        <p:cTn id="96" dur="1155" fill="hold"/>
                                        <p:tgtEl>
                                          <p:spTgt spid="5"/>
                                        </p:tgtEl>
                                        <p:attrNameLst>
                                          <p:attrName>ppt_x</p:attrName>
                                        </p:attrNameLst>
                                      </p:cBhvr>
                                      <p:to>
                                        <p:strVal val="(0.5)"/>
                                      </p:to>
                                    </p:set>
                                    <p:anim from="(0.5)" to="(#ppt_x)" calcmode="lin" valueType="num">
                                      <p:cBhvr>
                                        <p:cTn id="97" dur="1845" accel="100000" fill="hold">
                                          <p:stCondLst>
                                            <p:cond delay="1155"/>
                                          </p:stCondLst>
                                        </p:cTn>
                                        <p:tgtEl>
                                          <p:spTgt spid="5"/>
                                        </p:tgtEl>
                                        <p:attrNameLst>
                                          <p:attrName>ppt_x</p:attrName>
                                        </p:attrNameLst>
                                      </p:cBhvr>
                                    </p:anim>
                                    <p:set>
                                      <p:cBhvr>
                                        <p:cTn id="98" dur="1155" fill="hold"/>
                                        <p:tgtEl>
                                          <p:spTgt spid="5"/>
                                        </p:tgtEl>
                                        <p:attrNameLst>
                                          <p:attrName>ppt_y</p:attrName>
                                        </p:attrNameLst>
                                      </p:cBhvr>
                                      <p:to>
                                        <p:strVal val="(#ppt_y+0.4)"/>
                                      </p:to>
                                    </p:set>
                                    <p:anim from="(#ppt_y+0.4)" to="(#ppt_y)" calcmode="lin" valueType="num">
                                      <p:cBhvr>
                                        <p:cTn id="99" dur="1845" accel="100000" fill="hold">
                                          <p:stCondLst>
                                            <p:cond delay="1155"/>
                                          </p:stCondLst>
                                        </p:cTn>
                                        <p:tgtEl>
                                          <p:spTgt spid="5"/>
                                        </p:tgtEl>
                                        <p:attrNameLst>
                                          <p:attrName>ppt_y</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1027" grpId="0" animBg="1"/>
      <p:bldP spid="1029" grpId="0" animBg="1"/>
      <p:bldP spid="1030" grpId="0" animBg="1"/>
      <p:bldP spid="1031" grpId="0" animBg="1"/>
      <p:bldP spid="1028" grpId="0" animBg="1"/>
      <p:bldP spid="1026" grpId="0" animBg="1"/>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Game Objects</a:t>
            </a:r>
            <a:br>
              <a:rPr lang="en-US" dirty="0" smtClean="0"/>
            </a:br>
            <a:endParaRPr lang="en-US" dirty="0"/>
          </a:p>
        </p:txBody>
      </p:sp>
      <p:sp>
        <p:nvSpPr>
          <p:cNvPr id="3" name="Content Placeholder 2"/>
          <p:cNvSpPr>
            <a:spLocks noGrp="1"/>
          </p:cNvSpPr>
          <p:nvPr>
            <p:ph idx="1"/>
          </p:nvPr>
        </p:nvSpPr>
        <p:spPr>
          <a:xfrm>
            <a:off x="457200" y="1600200"/>
            <a:ext cx="4191000" cy="4525963"/>
          </a:xfrm>
        </p:spPr>
        <p:txBody>
          <a:bodyPr>
            <a:normAutofit fontScale="47500" lnSpcReduction="20000"/>
          </a:bodyPr>
          <a:lstStyle/>
          <a:p>
            <a:r>
              <a:rPr lang="en-US" dirty="0" smtClean="0"/>
              <a:t>1</a:t>
            </a:r>
            <a:r>
              <a:rPr lang="en-US" sz="3400" dirty="0" smtClean="0"/>
              <a:t>) Enemy Solder States</a:t>
            </a:r>
          </a:p>
          <a:p>
            <a:endParaRPr lang="en-US" sz="3400" dirty="0" smtClean="0"/>
          </a:p>
          <a:p>
            <a:r>
              <a:rPr lang="en-US" sz="3400" dirty="0" smtClean="0"/>
              <a:t>The soldiers can be in one of the 4 states.</a:t>
            </a:r>
          </a:p>
          <a:p>
            <a:endParaRPr lang="en-US" sz="3400" dirty="0" smtClean="0"/>
          </a:p>
          <a:p>
            <a:r>
              <a:rPr lang="en-US" sz="3400" dirty="0" smtClean="0"/>
              <a:t>Neutral:	</a:t>
            </a:r>
          </a:p>
          <a:p>
            <a:r>
              <a:rPr lang="en-US" sz="3400" dirty="0" smtClean="0"/>
              <a:t>When the soldier is patrolling the surrounding and has not spotted the character yet.</a:t>
            </a:r>
          </a:p>
          <a:p>
            <a:endParaRPr lang="en-US" sz="3400" dirty="0" smtClean="0"/>
          </a:p>
          <a:p>
            <a:r>
              <a:rPr lang="en-US" sz="3400" dirty="0" smtClean="0"/>
              <a:t>Alarmed:	</a:t>
            </a:r>
          </a:p>
          <a:p>
            <a:r>
              <a:rPr lang="en-US" sz="3400" dirty="0" smtClean="0"/>
              <a:t>If the soldier hears a sound and is spooked</a:t>
            </a:r>
          </a:p>
          <a:p>
            <a:endParaRPr lang="en-US" sz="3400" dirty="0" smtClean="0"/>
          </a:p>
          <a:p>
            <a:r>
              <a:rPr lang="en-US" sz="3400" dirty="0" smtClean="0"/>
              <a:t>Spotted Character:	</a:t>
            </a:r>
          </a:p>
          <a:p>
            <a:r>
              <a:rPr lang="en-US" sz="3400" dirty="0" smtClean="0"/>
              <a:t>If the soldier spots the character</a:t>
            </a:r>
          </a:p>
          <a:p>
            <a:endParaRPr lang="en-US" sz="3400" dirty="0" smtClean="0"/>
          </a:p>
          <a:p>
            <a:r>
              <a:rPr lang="en-US" sz="3400" dirty="0" smtClean="0"/>
              <a:t>Fighting  Mode:</a:t>
            </a:r>
          </a:p>
          <a:p>
            <a:r>
              <a:rPr lang="en-US" sz="3400" dirty="0" smtClean="0"/>
              <a:t>If the soldier is engaged in a fight with the character.</a:t>
            </a:r>
          </a:p>
          <a:p>
            <a:endParaRPr lang="en-US" dirty="0"/>
          </a:p>
        </p:txBody>
      </p:sp>
      <p:sp>
        <p:nvSpPr>
          <p:cNvPr id="4" name="Content Placeholder 2"/>
          <p:cNvSpPr txBox="1">
            <a:spLocks/>
          </p:cNvSpPr>
          <p:nvPr/>
        </p:nvSpPr>
        <p:spPr>
          <a:xfrm>
            <a:off x="4724400" y="1600200"/>
            <a:ext cx="4191000" cy="4525963"/>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US" sz="3200" b="0" i="0" u="none" strike="noStrike" kern="1200" cap="none" spc="0" normalizeH="0" baseline="0" noProof="0" dirty="0" smtClean="0">
              <a:ln>
                <a:noFill/>
              </a:ln>
              <a:solidFill>
                <a:schemeClr val="tx1"/>
              </a:solidFill>
              <a:effectLst/>
              <a:uLnTx/>
              <a:uFillTx/>
              <a:latin typeface="+mn-lt"/>
              <a:ea typeface="+mn-ea"/>
              <a:cs typeface="+mn-cs"/>
            </a:endParaRPr>
          </a:p>
        </p:txBody>
      </p:sp>
      <p:sp>
        <p:nvSpPr>
          <p:cNvPr id="5" name="Content Placeholder 2"/>
          <p:cNvSpPr txBox="1">
            <a:spLocks/>
          </p:cNvSpPr>
          <p:nvPr/>
        </p:nvSpPr>
        <p:spPr>
          <a:xfrm>
            <a:off x="4800600" y="1600200"/>
            <a:ext cx="4191000" cy="4525963"/>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US" sz="3200" b="0" i="0" u="none" strike="noStrike" kern="1200" cap="none" spc="0" normalizeH="0" baseline="0" noProof="0" dirty="0" smtClean="0">
              <a:ln>
                <a:noFill/>
              </a:ln>
              <a:solidFill>
                <a:schemeClr val="tx1"/>
              </a:solidFill>
              <a:effectLst/>
              <a:uLnTx/>
              <a:uFillTx/>
              <a:latin typeface="+mn-lt"/>
              <a:ea typeface="+mn-ea"/>
              <a:cs typeface="+mn-cs"/>
            </a:endParaRPr>
          </a:p>
        </p:txBody>
      </p:sp>
      <p:sp>
        <p:nvSpPr>
          <p:cNvPr id="6" name="Rectangle 5"/>
          <p:cNvSpPr/>
          <p:nvPr/>
        </p:nvSpPr>
        <p:spPr>
          <a:xfrm>
            <a:off x="4876800" y="1371600"/>
            <a:ext cx="3962400" cy="3416320"/>
          </a:xfrm>
          <a:prstGeom prst="rect">
            <a:avLst/>
          </a:prstGeom>
        </p:spPr>
        <p:txBody>
          <a:bodyPr wrap="square">
            <a:spAutoFit/>
          </a:bodyPr>
          <a:lstStyle/>
          <a:p>
            <a:r>
              <a:rPr lang="en-US" dirty="0" smtClean="0"/>
              <a:t>2) </a:t>
            </a:r>
            <a:r>
              <a:rPr lang="en-US" sz="2000" dirty="0" smtClean="0"/>
              <a:t>Main Character State</a:t>
            </a:r>
          </a:p>
          <a:p>
            <a:r>
              <a:rPr lang="en-US" sz="2000" dirty="0" smtClean="0"/>
              <a:t>The main character has the following states he can be in</a:t>
            </a:r>
          </a:p>
          <a:p>
            <a:r>
              <a:rPr lang="en-US" sz="2000" dirty="0" smtClean="0"/>
              <a:t>Neutral:</a:t>
            </a:r>
          </a:p>
          <a:p>
            <a:r>
              <a:rPr lang="en-US" sz="2000" dirty="0" smtClean="0"/>
              <a:t>When the player is not fighting and sneaking around</a:t>
            </a:r>
          </a:p>
          <a:p>
            <a:r>
              <a:rPr lang="en-US" sz="2000" dirty="0" smtClean="0"/>
              <a:t>Fighting Mode:</a:t>
            </a:r>
          </a:p>
          <a:p>
            <a:r>
              <a:rPr lang="en-US" sz="2000" dirty="0" smtClean="0"/>
              <a:t>When the player is engaged in a fight with a soldier</a:t>
            </a:r>
          </a:p>
          <a:p>
            <a:endParaRPr lang="en-US" dirty="0" smtClean="0"/>
          </a:p>
          <a:p>
            <a:endParaRPr lang="en-US" dirty="0"/>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95679" y="671268"/>
            <a:ext cx="5297796" cy="1646302"/>
          </a:xfrm>
        </p:spPr>
        <p:txBody>
          <a:bodyPr/>
          <a:lstStyle/>
          <a:p>
            <a:r>
              <a:rPr lang="en-US" b="1" dirty="0"/>
              <a:t>Game </a:t>
            </a:r>
            <a:r>
              <a:rPr lang="en-US" b="1" dirty="0" smtClean="0"/>
              <a:t>development</a:t>
            </a:r>
            <a:br>
              <a:rPr lang="en-US" b="1" dirty="0" smtClean="0"/>
            </a:br>
            <a:r>
              <a:rPr lang="en-US" b="1" dirty="0" smtClean="0"/>
              <a:t>procedures</a:t>
            </a:r>
            <a:endParaRPr lang="en-US" dirty="0"/>
          </a:p>
        </p:txBody>
      </p:sp>
      <p:sp>
        <p:nvSpPr>
          <p:cNvPr id="3" name="Subtitle 2"/>
          <p:cNvSpPr>
            <a:spLocks noGrp="1"/>
          </p:cNvSpPr>
          <p:nvPr>
            <p:ph type="subTitle" idx="1"/>
          </p:nvPr>
        </p:nvSpPr>
        <p:spPr>
          <a:xfrm>
            <a:off x="4493526" y="5554640"/>
            <a:ext cx="2958152" cy="481084"/>
          </a:xfrm>
        </p:spPr>
        <p:txBody>
          <a:bodyPr>
            <a:normAutofit/>
          </a:bodyPr>
          <a:lstStyle/>
          <a:p>
            <a:pPr algn="l"/>
            <a:r>
              <a:rPr lang="en-US" sz="2400" dirty="0" smtClean="0">
                <a:solidFill>
                  <a:srgbClr val="FF0000"/>
                </a:solidFill>
              </a:rPr>
              <a:t>BY – Robel Hayelom</a:t>
            </a:r>
            <a:endParaRPr lang="en-US" sz="2400" dirty="0">
              <a:solidFill>
                <a:srgbClr val="FF0000"/>
              </a:solidFill>
            </a:endParaRPr>
          </a:p>
        </p:txBody>
      </p:sp>
    </p:spTree>
    <p:extLst>
      <p:ext uri="{BB962C8B-B14F-4D97-AF65-F5344CB8AC3E}">
        <p14:creationId xmlns="" xmlns:p14="http://schemas.microsoft.com/office/powerpoint/2010/main" val="1943276701"/>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8001" y="1210102"/>
            <a:ext cx="6447501" cy="659642"/>
          </a:xfrm>
        </p:spPr>
        <p:style>
          <a:lnRef idx="2">
            <a:schemeClr val="accent2">
              <a:shade val="50000"/>
            </a:schemeClr>
          </a:lnRef>
          <a:fillRef idx="1">
            <a:schemeClr val="accent2"/>
          </a:fillRef>
          <a:effectRef idx="0">
            <a:schemeClr val="accent2"/>
          </a:effectRef>
          <a:fontRef idx="minor">
            <a:schemeClr val="lt1"/>
          </a:fontRef>
        </p:style>
        <p:txBody>
          <a:bodyPr>
            <a:normAutofit fontScale="90000"/>
          </a:bodyPr>
          <a:lstStyle/>
          <a:p>
            <a:r>
              <a:rPr lang="en-US" sz="3200" dirty="0" smtClean="0"/>
              <a:t>How does the game development progress?</a:t>
            </a:r>
            <a:endParaRPr lang="en-US" sz="3200" dirty="0"/>
          </a:p>
        </p:txBody>
      </p:sp>
      <p:sp>
        <p:nvSpPr>
          <p:cNvPr id="3" name="Content Placeholder 2"/>
          <p:cNvSpPr>
            <a:spLocks noGrp="1"/>
          </p:cNvSpPr>
          <p:nvPr>
            <p:ph idx="1"/>
          </p:nvPr>
        </p:nvSpPr>
        <p:spPr>
          <a:xfrm>
            <a:off x="508001" y="2552132"/>
            <a:ext cx="6447501" cy="3043450"/>
          </a:xfrm>
        </p:spPr>
        <p:txBody>
          <a:bodyPr>
            <a:normAutofit/>
          </a:bodyPr>
          <a:lstStyle/>
          <a:p>
            <a:r>
              <a:rPr lang="en-US" sz="2400" dirty="0" smtClean="0"/>
              <a:t>What are the milestones in the implementation process?</a:t>
            </a:r>
          </a:p>
          <a:p>
            <a:endParaRPr lang="en-US" sz="2000" dirty="0"/>
          </a:p>
          <a:p>
            <a:r>
              <a:rPr lang="en-US" sz="2000" dirty="0" smtClean="0"/>
              <a:t>What is the most efficient team organization that will maximize productivity?</a:t>
            </a:r>
          </a:p>
          <a:p>
            <a:endParaRPr lang="en-US" sz="2000" dirty="0"/>
          </a:p>
          <a:p>
            <a:r>
              <a:rPr lang="en-US" sz="2000" dirty="0" smtClean="0"/>
              <a:t>Steps in the development process?</a:t>
            </a:r>
          </a:p>
          <a:p>
            <a:endParaRPr lang="en-US" dirty="0"/>
          </a:p>
        </p:txBody>
      </p:sp>
    </p:spTree>
    <p:extLst>
      <p:ext uri="{BB962C8B-B14F-4D97-AF65-F5344CB8AC3E}">
        <p14:creationId xmlns="" xmlns:p14="http://schemas.microsoft.com/office/powerpoint/2010/main" val="3381598525"/>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8001" y="1059977"/>
            <a:ext cx="6447501" cy="727881"/>
          </a:xfrm>
        </p:spPr>
        <p:style>
          <a:lnRef idx="2">
            <a:schemeClr val="accent2">
              <a:shade val="50000"/>
            </a:schemeClr>
          </a:lnRef>
          <a:fillRef idx="1">
            <a:schemeClr val="accent2"/>
          </a:fillRef>
          <a:effectRef idx="0">
            <a:schemeClr val="accent2"/>
          </a:effectRef>
          <a:fontRef idx="minor">
            <a:schemeClr val="lt1"/>
          </a:fontRef>
        </p:style>
        <p:txBody>
          <a:bodyPr>
            <a:normAutofit/>
          </a:bodyPr>
          <a:lstStyle/>
          <a:p>
            <a:r>
              <a:rPr lang="en-US" sz="3200" b="1" dirty="0"/>
              <a:t>Scene (Environment) setup</a:t>
            </a:r>
            <a:endParaRPr lang="en-US" sz="3200" dirty="0"/>
          </a:p>
        </p:txBody>
      </p:sp>
      <p:sp>
        <p:nvSpPr>
          <p:cNvPr id="3" name="Content Placeholder 2"/>
          <p:cNvSpPr>
            <a:spLocks noGrp="1"/>
          </p:cNvSpPr>
          <p:nvPr>
            <p:ph idx="1"/>
          </p:nvPr>
        </p:nvSpPr>
        <p:spPr>
          <a:xfrm>
            <a:off x="508001" y="2279175"/>
            <a:ext cx="6447501" cy="3575714"/>
          </a:xfrm>
        </p:spPr>
        <p:txBody>
          <a:bodyPr/>
          <a:lstStyle/>
          <a:p>
            <a:r>
              <a:rPr lang="en-US" sz="3200" dirty="0" smtClean="0"/>
              <a:t>Create environment </a:t>
            </a:r>
            <a:endParaRPr lang="en-US" sz="2400" dirty="0" smtClean="0"/>
          </a:p>
          <a:p>
            <a:pPr lvl="1"/>
            <a:r>
              <a:rPr lang="en-US" sz="2000" dirty="0" smtClean="0"/>
              <a:t>Terrain</a:t>
            </a:r>
          </a:p>
          <a:p>
            <a:pPr lvl="1"/>
            <a:r>
              <a:rPr lang="en-US" sz="2000" dirty="0" smtClean="0"/>
              <a:t>Environment elements</a:t>
            </a:r>
          </a:p>
          <a:p>
            <a:pPr lvl="2"/>
            <a:r>
              <a:rPr lang="en-US" sz="1800" dirty="0" smtClean="0"/>
              <a:t>Trees</a:t>
            </a:r>
          </a:p>
          <a:p>
            <a:pPr lvl="2"/>
            <a:r>
              <a:rPr lang="en-US" sz="1800" dirty="0" smtClean="0"/>
              <a:t>Rocks</a:t>
            </a:r>
          </a:p>
          <a:p>
            <a:pPr lvl="2"/>
            <a:r>
              <a:rPr lang="en-US" sz="1800" dirty="0" smtClean="0"/>
              <a:t>Grass</a:t>
            </a:r>
          </a:p>
          <a:p>
            <a:pPr>
              <a:buFont typeface="Arial" panose="020B0604020202020204" pitchFamily="34" charset="0"/>
              <a:buChar char="•"/>
            </a:pPr>
            <a:r>
              <a:rPr lang="en-US" sz="2200" dirty="0" smtClean="0"/>
              <a:t>Minimum graphics elements</a:t>
            </a:r>
          </a:p>
          <a:p>
            <a:pPr>
              <a:buFont typeface="Arial" panose="020B0604020202020204" pitchFamily="34" charset="0"/>
              <a:buChar char="•"/>
            </a:pPr>
            <a:r>
              <a:rPr lang="en-US" sz="2200" dirty="0" smtClean="0"/>
              <a:t>Natively in unity</a:t>
            </a:r>
          </a:p>
          <a:p>
            <a:pPr>
              <a:buFont typeface="Arial" panose="020B0604020202020204" pitchFamily="34" charset="0"/>
              <a:buChar char="•"/>
            </a:pPr>
            <a:endParaRPr lang="en-US" sz="2200" dirty="0" smtClean="0"/>
          </a:p>
          <a:p>
            <a:pPr lvl="1"/>
            <a:endParaRPr lang="en-US" dirty="0"/>
          </a:p>
        </p:txBody>
      </p:sp>
    </p:spTree>
    <p:extLst>
      <p:ext uri="{BB962C8B-B14F-4D97-AF65-F5344CB8AC3E}">
        <p14:creationId xmlns="" xmlns:p14="http://schemas.microsoft.com/office/powerpoint/2010/main" val="4215598045"/>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8001" y="1046328"/>
            <a:ext cx="6447501" cy="768824"/>
          </a:xfrm>
        </p:spPr>
        <p:style>
          <a:lnRef idx="2">
            <a:schemeClr val="accent2">
              <a:shade val="50000"/>
            </a:schemeClr>
          </a:lnRef>
          <a:fillRef idx="1">
            <a:schemeClr val="accent2"/>
          </a:fillRef>
          <a:effectRef idx="0">
            <a:schemeClr val="accent2"/>
          </a:effectRef>
          <a:fontRef idx="minor">
            <a:schemeClr val="lt1"/>
          </a:fontRef>
        </p:style>
        <p:txBody>
          <a:bodyPr>
            <a:normAutofit fontScale="90000"/>
          </a:bodyPr>
          <a:lstStyle/>
          <a:p>
            <a:r>
              <a:rPr lang="en-US" sz="3200" b="1" dirty="0"/>
              <a:t>Character creation and controller setup</a:t>
            </a:r>
            <a:endParaRPr lang="en-US" sz="3200" dirty="0"/>
          </a:p>
        </p:txBody>
      </p:sp>
      <p:sp>
        <p:nvSpPr>
          <p:cNvPr id="3" name="Content Placeholder 2"/>
          <p:cNvSpPr>
            <a:spLocks noGrp="1"/>
          </p:cNvSpPr>
          <p:nvPr>
            <p:ph idx="1"/>
          </p:nvPr>
        </p:nvSpPr>
        <p:spPr>
          <a:xfrm>
            <a:off x="508001" y="2160590"/>
            <a:ext cx="6447501" cy="4131029"/>
          </a:xfrm>
        </p:spPr>
        <p:txBody>
          <a:bodyPr>
            <a:normAutofit/>
          </a:bodyPr>
          <a:lstStyle/>
          <a:p>
            <a:r>
              <a:rPr lang="en-US" sz="2800" dirty="0" smtClean="0"/>
              <a:t>Game characters</a:t>
            </a:r>
          </a:p>
          <a:p>
            <a:pPr lvl="1"/>
            <a:r>
              <a:rPr lang="en-US" sz="1800" dirty="0" smtClean="0"/>
              <a:t>Main player character</a:t>
            </a:r>
          </a:p>
          <a:p>
            <a:pPr lvl="1"/>
            <a:r>
              <a:rPr lang="en-US" sz="1800" dirty="0" smtClean="0"/>
              <a:t>Enemy characters</a:t>
            </a:r>
          </a:p>
          <a:p>
            <a:pPr lvl="1"/>
            <a:r>
              <a:rPr lang="en-US" sz="1800" dirty="0" smtClean="0"/>
              <a:t>Major figures in the battle</a:t>
            </a:r>
          </a:p>
          <a:p>
            <a:endParaRPr lang="en-US" sz="2000" dirty="0"/>
          </a:p>
          <a:p>
            <a:r>
              <a:rPr lang="en-US" sz="2000" dirty="0" smtClean="0"/>
              <a:t>Blender – Mesh design</a:t>
            </a:r>
          </a:p>
          <a:p>
            <a:r>
              <a:rPr lang="en-US" sz="2000" dirty="0" smtClean="0"/>
              <a:t>Controller scripts</a:t>
            </a:r>
          </a:p>
          <a:p>
            <a:pPr lvl="1"/>
            <a:r>
              <a:rPr lang="en-US" sz="1800" dirty="0" smtClean="0"/>
              <a:t>Animation</a:t>
            </a:r>
          </a:p>
          <a:p>
            <a:pPr lvl="1"/>
            <a:r>
              <a:rPr lang="en-US" sz="1800" dirty="0" smtClean="0"/>
              <a:t>Sound</a:t>
            </a:r>
          </a:p>
          <a:p>
            <a:pPr lvl="1"/>
            <a:endParaRPr lang="en-US" dirty="0" smtClean="0"/>
          </a:p>
        </p:txBody>
      </p:sp>
    </p:spTree>
    <p:extLst>
      <p:ext uri="{BB962C8B-B14F-4D97-AF65-F5344CB8AC3E}">
        <p14:creationId xmlns="" xmlns:p14="http://schemas.microsoft.com/office/powerpoint/2010/main" val="3399730716"/>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8001" y="896203"/>
            <a:ext cx="6447501" cy="673290"/>
          </a:xfrm>
        </p:spPr>
        <p:style>
          <a:lnRef idx="2">
            <a:schemeClr val="accent2">
              <a:shade val="50000"/>
            </a:schemeClr>
          </a:lnRef>
          <a:fillRef idx="1">
            <a:schemeClr val="accent2"/>
          </a:fillRef>
          <a:effectRef idx="0">
            <a:schemeClr val="accent2"/>
          </a:effectRef>
          <a:fontRef idx="minor">
            <a:schemeClr val="lt1"/>
          </a:fontRef>
        </p:style>
        <p:txBody>
          <a:bodyPr>
            <a:normAutofit fontScale="90000"/>
          </a:bodyPr>
          <a:lstStyle/>
          <a:p>
            <a:r>
              <a:rPr lang="en-US" sz="3200" b="1" dirty="0"/>
              <a:t>Weapon creation and implementation</a:t>
            </a:r>
            <a:endParaRPr lang="en-US" sz="3200" dirty="0"/>
          </a:p>
        </p:txBody>
      </p:sp>
      <p:sp>
        <p:nvSpPr>
          <p:cNvPr id="3" name="Content Placeholder 2"/>
          <p:cNvSpPr>
            <a:spLocks noGrp="1"/>
          </p:cNvSpPr>
          <p:nvPr>
            <p:ph idx="1"/>
          </p:nvPr>
        </p:nvSpPr>
        <p:spPr>
          <a:xfrm>
            <a:off x="508001" y="1942225"/>
            <a:ext cx="6447501" cy="4376689"/>
          </a:xfrm>
        </p:spPr>
        <p:txBody>
          <a:bodyPr>
            <a:normAutofit/>
          </a:bodyPr>
          <a:lstStyle/>
          <a:p>
            <a:r>
              <a:rPr lang="en-US" sz="2400" dirty="0" smtClean="0"/>
              <a:t>Weapons</a:t>
            </a:r>
          </a:p>
          <a:p>
            <a:pPr lvl="1"/>
            <a:r>
              <a:rPr lang="en-US" sz="2000" dirty="0" smtClean="0"/>
              <a:t>Sword</a:t>
            </a:r>
          </a:p>
          <a:p>
            <a:pPr lvl="1"/>
            <a:r>
              <a:rPr lang="en-US" sz="2000" dirty="0" smtClean="0"/>
              <a:t>Spear</a:t>
            </a:r>
          </a:p>
          <a:p>
            <a:pPr lvl="1"/>
            <a:r>
              <a:rPr lang="en-US" sz="2000" dirty="0" smtClean="0"/>
              <a:t>Shot guns</a:t>
            </a:r>
          </a:p>
          <a:p>
            <a:pPr lvl="1"/>
            <a:endParaRPr lang="en-US" sz="2000" dirty="0" smtClean="0"/>
          </a:p>
          <a:p>
            <a:r>
              <a:rPr lang="en-US" sz="2200" dirty="0" smtClean="0"/>
              <a:t>Blender – Mesh</a:t>
            </a:r>
          </a:p>
          <a:p>
            <a:endParaRPr lang="en-US" sz="2200" dirty="0"/>
          </a:p>
          <a:p>
            <a:r>
              <a:rPr lang="en-US" sz="2200" dirty="0" smtClean="0"/>
              <a:t>Unity – controller scripts</a:t>
            </a:r>
          </a:p>
          <a:p>
            <a:pPr lvl="1"/>
            <a:r>
              <a:rPr lang="en-US" sz="2000" dirty="0" smtClean="0"/>
              <a:t>Action </a:t>
            </a:r>
          </a:p>
          <a:p>
            <a:pPr lvl="1"/>
            <a:r>
              <a:rPr lang="en-US" sz="2000" dirty="0" smtClean="0"/>
              <a:t>sound</a:t>
            </a:r>
            <a:endParaRPr lang="en-US" sz="2000" dirty="0"/>
          </a:p>
        </p:txBody>
      </p:sp>
    </p:spTree>
    <p:extLst>
      <p:ext uri="{BB962C8B-B14F-4D97-AF65-F5344CB8AC3E}">
        <p14:creationId xmlns="" xmlns:p14="http://schemas.microsoft.com/office/powerpoint/2010/main" val="3415343580"/>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8001" y="991736"/>
            <a:ext cx="6447501" cy="673290"/>
          </a:xfrm>
        </p:spPr>
        <p:style>
          <a:lnRef idx="2">
            <a:schemeClr val="accent2">
              <a:shade val="50000"/>
            </a:schemeClr>
          </a:lnRef>
          <a:fillRef idx="1">
            <a:schemeClr val="accent2"/>
          </a:fillRef>
          <a:effectRef idx="0">
            <a:schemeClr val="accent2"/>
          </a:effectRef>
          <a:fontRef idx="minor">
            <a:schemeClr val="lt1"/>
          </a:fontRef>
        </p:style>
        <p:txBody>
          <a:bodyPr>
            <a:normAutofit/>
          </a:bodyPr>
          <a:lstStyle/>
          <a:p>
            <a:r>
              <a:rPr lang="en-US" sz="3200" b="1" dirty="0"/>
              <a:t>Enemy bots setup</a:t>
            </a:r>
            <a:endParaRPr lang="en-US" sz="3200" dirty="0"/>
          </a:p>
        </p:txBody>
      </p:sp>
      <p:sp>
        <p:nvSpPr>
          <p:cNvPr id="3" name="Content Placeholder 2"/>
          <p:cNvSpPr>
            <a:spLocks noGrp="1"/>
          </p:cNvSpPr>
          <p:nvPr>
            <p:ph idx="1"/>
          </p:nvPr>
        </p:nvSpPr>
        <p:spPr>
          <a:xfrm>
            <a:off x="508001" y="2024112"/>
            <a:ext cx="6447501" cy="3880773"/>
          </a:xfrm>
        </p:spPr>
        <p:txBody>
          <a:bodyPr/>
          <a:lstStyle/>
          <a:p>
            <a:r>
              <a:rPr lang="en-US" sz="2400" dirty="0" smtClean="0"/>
              <a:t>Challenge patterns</a:t>
            </a:r>
          </a:p>
          <a:p>
            <a:pPr lvl="1"/>
            <a:r>
              <a:rPr lang="en-US" sz="2000" dirty="0" smtClean="0"/>
              <a:t>attacking</a:t>
            </a:r>
          </a:p>
          <a:p>
            <a:pPr lvl="1"/>
            <a:r>
              <a:rPr lang="en-US" sz="2000" dirty="0" smtClean="0"/>
              <a:t>Hiding</a:t>
            </a:r>
            <a:endParaRPr lang="en-US" sz="2000" dirty="0"/>
          </a:p>
          <a:p>
            <a:pPr lvl="1"/>
            <a:r>
              <a:rPr lang="en-US" sz="2000" dirty="0" smtClean="0"/>
              <a:t>Packs </a:t>
            </a:r>
          </a:p>
          <a:p>
            <a:pPr lvl="1"/>
            <a:endParaRPr lang="en-US" sz="1800" dirty="0" smtClean="0"/>
          </a:p>
          <a:p>
            <a:r>
              <a:rPr lang="en-US" sz="2000" dirty="0" smtClean="0"/>
              <a:t>Controller scripts</a:t>
            </a:r>
          </a:p>
          <a:p>
            <a:pPr lvl="1"/>
            <a:r>
              <a:rPr lang="en-US" sz="2000" dirty="0" smtClean="0"/>
              <a:t>Patterns</a:t>
            </a:r>
          </a:p>
          <a:p>
            <a:pPr lvl="1"/>
            <a:r>
              <a:rPr lang="en-US" sz="2000" dirty="0" smtClean="0"/>
              <a:t>Sound </a:t>
            </a:r>
            <a:endParaRPr lang="en-US" sz="2000" dirty="0"/>
          </a:p>
          <a:p>
            <a:endParaRPr lang="en-US" dirty="0"/>
          </a:p>
        </p:txBody>
      </p:sp>
    </p:spTree>
    <p:extLst>
      <p:ext uri="{BB962C8B-B14F-4D97-AF65-F5344CB8AC3E}">
        <p14:creationId xmlns="" xmlns:p14="http://schemas.microsoft.com/office/powerpoint/2010/main" val="2327951944"/>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8001" y="1019033"/>
            <a:ext cx="6447501" cy="686937"/>
          </a:xfrm>
        </p:spPr>
        <p:style>
          <a:lnRef idx="2">
            <a:schemeClr val="accent2">
              <a:shade val="50000"/>
            </a:schemeClr>
          </a:lnRef>
          <a:fillRef idx="1">
            <a:schemeClr val="accent2"/>
          </a:fillRef>
          <a:effectRef idx="0">
            <a:schemeClr val="accent2"/>
          </a:effectRef>
          <a:fontRef idx="minor">
            <a:schemeClr val="lt1"/>
          </a:fontRef>
        </p:style>
        <p:txBody>
          <a:bodyPr>
            <a:normAutofit/>
          </a:bodyPr>
          <a:lstStyle/>
          <a:p>
            <a:r>
              <a:rPr lang="en-US" sz="3200" b="1" dirty="0"/>
              <a:t>Player tools</a:t>
            </a:r>
            <a:endParaRPr lang="en-US" sz="3200" dirty="0"/>
          </a:p>
        </p:txBody>
      </p:sp>
      <p:sp>
        <p:nvSpPr>
          <p:cNvPr id="3" name="Content Placeholder 2"/>
          <p:cNvSpPr>
            <a:spLocks noGrp="1"/>
          </p:cNvSpPr>
          <p:nvPr>
            <p:ph idx="1"/>
          </p:nvPr>
        </p:nvSpPr>
        <p:spPr>
          <a:xfrm>
            <a:off x="508001" y="2092351"/>
            <a:ext cx="6447501" cy="3880773"/>
          </a:xfrm>
        </p:spPr>
        <p:txBody>
          <a:bodyPr>
            <a:normAutofit/>
          </a:bodyPr>
          <a:lstStyle/>
          <a:p>
            <a:r>
              <a:rPr lang="en-US" sz="2400" dirty="0" smtClean="0"/>
              <a:t>Map</a:t>
            </a:r>
          </a:p>
          <a:p>
            <a:pPr lvl="1"/>
            <a:r>
              <a:rPr lang="en-US" sz="2200" dirty="0" smtClean="0"/>
              <a:t>Location and direction of motion</a:t>
            </a:r>
          </a:p>
          <a:p>
            <a:r>
              <a:rPr lang="en-US" sz="2400" dirty="0" smtClean="0"/>
              <a:t>Health bar</a:t>
            </a:r>
          </a:p>
          <a:p>
            <a:pPr lvl="1"/>
            <a:r>
              <a:rPr lang="en-US" sz="2200" dirty="0" smtClean="0"/>
              <a:t>Hits taken</a:t>
            </a:r>
          </a:p>
          <a:p>
            <a:r>
              <a:rPr lang="en-US" sz="2400" dirty="0" smtClean="0"/>
              <a:t>Hint (objective) display</a:t>
            </a:r>
          </a:p>
          <a:p>
            <a:pPr lvl="1"/>
            <a:r>
              <a:rPr lang="en-US" sz="2000" dirty="0" smtClean="0"/>
              <a:t>Game mission and hits</a:t>
            </a:r>
            <a:endParaRPr lang="en-US" sz="2200" dirty="0" smtClean="0"/>
          </a:p>
          <a:p>
            <a:r>
              <a:rPr lang="en-US" sz="2400" dirty="0" smtClean="0"/>
              <a:t>Aim</a:t>
            </a:r>
          </a:p>
          <a:p>
            <a:pPr lvl="1"/>
            <a:r>
              <a:rPr lang="en-US" sz="2200" dirty="0" smtClean="0"/>
              <a:t>Shooting ( striking) target</a:t>
            </a:r>
            <a:endParaRPr lang="en-US" sz="2200" dirty="0"/>
          </a:p>
        </p:txBody>
      </p:sp>
    </p:spTree>
    <p:extLst>
      <p:ext uri="{BB962C8B-B14F-4D97-AF65-F5344CB8AC3E}">
        <p14:creationId xmlns="" xmlns:p14="http://schemas.microsoft.com/office/powerpoint/2010/main" val="947447406"/>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8001" y="923498"/>
            <a:ext cx="6447501" cy="755176"/>
          </a:xfrm>
        </p:spPr>
        <p:style>
          <a:lnRef idx="2">
            <a:schemeClr val="accent2">
              <a:shade val="50000"/>
            </a:schemeClr>
          </a:lnRef>
          <a:fillRef idx="1">
            <a:schemeClr val="accent2"/>
          </a:fillRef>
          <a:effectRef idx="0">
            <a:schemeClr val="accent2"/>
          </a:effectRef>
          <a:fontRef idx="minor">
            <a:schemeClr val="lt1"/>
          </a:fontRef>
        </p:style>
        <p:txBody>
          <a:bodyPr>
            <a:normAutofit/>
          </a:bodyPr>
          <a:lstStyle/>
          <a:p>
            <a:r>
              <a:rPr lang="en-US" sz="3200" b="1" dirty="0"/>
              <a:t>Game manager and in game GUI</a:t>
            </a:r>
            <a:endParaRPr lang="en-US" sz="3200" dirty="0"/>
          </a:p>
        </p:txBody>
      </p:sp>
      <p:sp>
        <p:nvSpPr>
          <p:cNvPr id="3" name="Content Placeholder 2"/>
          <p:cNvSpPr>
            <a:spLocks noGrp="1"/>
          </p:cNvSpPr>
          <p:nvPr>
            <p:ph idx="1"/>
          </p:nvPr>
        </p:nvSpPr>
        <p:spPr>
          <a:xfrm>
            <a:off x="508001" y="2105999"/>
            <a:ext cx="6447501" cy="3880773"/>
          </a:xfrm>
        </p:spPr>
        <p:txBody>
          <a:bodyPr/>
          <a:lstStyle/>
          <a:p>
            <a:r>
              <a:rPr lang="en-US" sz="2400" dirty="0" smtClean="0"/>
              <a:t>In level controls</a:t>
            </a:r>
          </a:p>
          <a:p>
            <a:pPr lvl="1"/>
            <a:r>
              <a:rPr lang="en-US" sz="2000" dirty="0" smtClean="0"/>
              <a:t>Pause /resume</a:t>
            </a:r>
          </a:p>
          <a:p>
            <a:pPr lvl="1"/>
            <a:r>
              <a:rPr lang="en-US" sz="2000" dirty="0" smtClean="0"/>
              <a:t>Mute / unmute</a:t>
            </a:r>
          </a:p>
          <a:p>
            <a:pPr lvl="1"/>
            <a:endParaRPr lang="en-US" dirty="0" smtClean="0"/>
          </a:p>
          <a:p>
            <a:r>
              <a:rPr lang="en-US" sz="2400" dirty="0" smtClean="0"/>
              <a:t>Game loop</a:t>
            </a:r>
          </a:p>
          <a:p>
            <a:pPr lvl="1"/>
            <a:r>
              <a:rPr lang="en-US" sz="2000" dirty="0" smtClean="0"/>
              <a:t>Complete – progress</a:t>
            </a:r>
          </a:p>
          <a:p>
            <a:pPr lvl="1"/>
            <a:r>
              <a:rPr lang="en-US" sz="2000" dirty="0" smtClean="0"/>
              <a:t>Fail - restart</a:t>
            </a:r>
            <a:endParaRPr lang="en-US" sz="2000" dirty="0"/>
          </a:p>
        </p:txBody>
      </p:sp>
    </p:spTree>
    <p:extLst>
      <p:ext uri="{BB962C8B-B14F-4D97-AF65-F5344CB8AC3E}">
        <p14:creationId xmlns="" xmlns:p14="http://schemas.microsoft.com/office/powerpoint/2010/main" val="1512949792"/>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8001" y="1019033"/>
            <a:ext cx="6447501" cy="673290"/>
          </a:xfrm>
        </p:spPr>
        <p:style>
          <a:lnRef idx="2">
            <a:schemeClr val="accent2">
              <a:shade val="50000"/>
            </a:schemeClr>
          </a:lnRef>
          <a:fillRef idx="1">
            <a:schemeClr val="accent2"/>
          </a:fillRef>
          <a:effectRef idx="0">
            <a:schemeClr val="accent2"/>
          </a:effectRef>
          <a:fontRef idx="minor">
            <a:schemeClr val="lt1"/>
          </a:fontRef>
        </p:style>
        <p:txBody>
          <a:bodyPr>
            <a:normAutofit/>
          </a:bodyPr>
          <a:lstStyle/>
          <a:p>
            <a:r>
              <a:rPr lang="en-US" sz="3200" b="1" dirty="0"/>
              <a:t>Animations and narrations</a:t>
            </a:r>
            <a:endParaRPr lang="en-US" sz="3200" dirty="0"/>
          </a:p>
        </p:txBody>
      </p:sp>
      <p:sp>
        <p:nvSpPr>
          <p:cNvPr id="3" name="Content Placeholder 2"/>
          <p:cNvSpPr>
            <a:spLocks noGrp="1"/>
          </p:cNvSpPr>
          <p:nvPr>
            <p:ph idx="1"/>
          </p:nvPr>
        </p:nvSpPr>
        <p:spPr/>
        <p:txBody>
          <a:bodyPr/>
          <a:lstStyle/>
          <a:p>
            <a:r>
              <a:rPr lang="en-US" sz="2400" dirty="0" smtClean="0"/>
              <a:t>Animations and motion graphics</a:t>
            </a:r>
          </a:p>
          <a:p>
            <a:pPr lvl="1"/>
            <a:r>
              <a:rPr lang="en-US" sz="2000" dirty="0" smtClean="0"/>
              <a:t>Story </a:t>
            </a:r>
          </a:p>
          <a:p>
            <a:pPr lvl="1"/>
            <a:r>
              <a:rPr lang="en-US" sz="2000" dirty="0" smtClean="0"/>
              <a:t>Game missions</a:t>
            </a:r>
          </a:p>
          <a:p>
            <a:endParaRPr lang="en-US" sz="2200" dirty="0"/>
          </a:p>
          <a:p>
            <a:r>
              <a:rPr lang="en-US" sz="2200" dirty="0" smtClean="0"/>
              <a:t>Coherence between the levels</a:t>
            </a:r>
          </a:p>
          <a:p>
            <a:pPr marL="457200" lvl="1" indent="0">
              <a:buNone/>
            </a:pPr>
            <a:endParaRPr lang="en-US" dirty="0"/>
          </a:p>
        </p:txBody>
      </p:sp>
    </p:spTree>
    <p:extLst>
      <p:ext uri="{BB962C8B-B14F-4D97-AF65-F5344CB8AC3E}">
        <p14:creationId xmlns="" xmlns:p14="http://schemas.microsoft.com/office/powerpoint/2010/main" val="264093745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2895600"/>
            <a:ext cx="8229600" cy="1143000"/>
          </a:xfrm>
        </p:spPr>
        <p:txBody>
          <a:bodyPr/>
          <a:lstStyle/>
          <a:p>
            <a:r>
              <a:rPr lang="en-US" dirty="0" smtClean="0"/>
              <a:t>LEVEL 1</a:t>
            </a:r>
            <a:endParaRPr lang="en-US" dirty="0"/>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8001" y="1087272"/>
            <a:ext cx="6447501" cy="645994"/>
          </a:xfrm>
        </p:spPr>
        <p:style>
          <a:lnRef idx="2">
            <a:schemeClr val="accent2">
              <a:shade val="50000"/>
            </a:schemeClr>
          </a:lnRef>
          <a:fillRef idx="1">
            <a:schemeClr val="accent2"/>
          </a:fillRef>
          <a:effectRef idx="0">
            <a:schemeClr val="accent2"/>
          </a:effectRef>
          <a:fontRef idx="minor">
            <a:schemeClr val="lt1"/>
          </a:fontRef>
        </p:style>
        <p:txBody>
          <a:bodyPr>
            <a:normAutofit/>
          </a:bodyPr>
          <a:lstStyle/>
          <a:p>
            <a:r>
              <a:rPr lang="en-US" sz="3200" b="1" dirty="0"/>
              <a:t>Special effects and other objects</a:t>
            </a:r>
            <a:endParaRPr lang="en-US" sz="3200" dirty="0"/>
          </a:p>
        </p:txBody>
      </p:sp>
      <p:sp>
        <p:nvSpPr>
          <p:cNvPr id="3" name="Content Placeholder 2"/>
          <p:cNvSpPr>
            <a:spLocks noGrp="1"/>
          </p:cNvSpPr>
          <p:nvPr>
            <p:ph idx="1"/>
          </p:nvPr>
        </p:nvSpPr>
        <p:spPr>
          <a:xfrm>
            <a:off x="508001" y="2160589"/>
            <a:ext cx="6447501" cy="4281154"/>
          </a:xfrm>
        </p:spPr>
        <p:txBody>
          <a:bodyPr/>
          <a:lstStyle/>
          <a:p>
            <a:r>
              <a:rPr lang="en-US" sz="2400" dirty="0" smtClean="0"/>
              <a:t>Minor game objects</a:t>
            </a:r>
          </a:p>
          <a:p>
            <a:endParaRPr lang="en-US" sz="2400" dirty="0"/>
          </a:p>
          <a:p>
            <a:r>
              <a:rPr lang="en-US" sz="2400" dirty="0" smtClean="0"/>
              <a:t>Vary in kind and purpose</a:t>
            </a:r>
            <a:endParaRPr lang="en-US" sz="2400" dirty="0"/>
          </a:p>
          <a:p>
            <a:r>
              <a:rPr lang="en-US" sz="2400" dirty="0" smtClean="0"/>
              <a:t>Very important</a:t>
            </a:r>
          </a:p>
          <a:p>
            <a:r>
              <a:rPr lang="en-US" sz="2400" dirty="0" smtClean="0"/>
              <a:t>Includes</a:t>
            </a:r>
          </a:p>
          <a:p>
            <a:pPr lvl="1"/>
            <a:r>
              <a:rPr lang="en-US" sz="2000" dirty="0" smtClean="0"/>
              <a:t>Heal boxes</a:t>
            </a:r>
          </a:p>
          <a:p>
            <a:pPr lvl="1"/>
            <a:r>
              <a:rPr lang="en-US" sz="2000" dirty="0" smtClean="0"/>
              <a:t>Rewards </a:t>
            </a:r>
          </a:p>
          <a:p>
            <a:pPr lvl="1"/>
            <a:r>
              <a:rPr lang="en-US" sz="2000" dirty="0" smtClean="0"/>
              <a:t>…</a:t>
            </a:r>
          </a:p>
          <a:p>
            <a:pPr lvl="1"/>
            <a:endParaRPr lang="en-US" dirty="0"/>
          </a:p>
        </p:txBody>
      </p:sp>
    </p:spTree>
    <p:extLst>
      <p:ext uri="{BB962C8B-B14F-4D97-AF65-F5344CB8AC3E}">
        <p14:creationId xmlns="" xmlns:p14="http://schemas.microsoft.com/office/powerpoint/2010/main" val="1036319649"/>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8001" y="1046330"/>
            <a:ext cx="6447501" cy="605051"/>
          </a:xfrm>
        </p:spPr>
        <p:style>
          <a:lnRef idx="2">
            <a:schemeClr val="accent2">
              <a:shade val="50000"/>
            </a:schemeClr>
          </a:lnRef>
          <a:fillRef idx="1">
            <a:schemeClr val="accent2"/>
          </a:fillRef>
          <a:effectRef idx="0">
            <a:schemeClr val="accent2"/>
          </a:effectRef>
          <a:fontRef idx="minor">
            <a:schemeClr val="lt1"/>
          </a:fontRef>
        </p:style>
        <p:txBody>
          <a:bodyPr>
            <a:normAutofit/>
          </a:bodyPr>
          <a:lstStyle/>
          <a:p>
            <a:r>
              <a:rPr lang="en-US" sz="3200" b="1" dirty="0"/>
              <a:t>General game manager</a:t>
            </a:r>
            <a:endParaRPr lang="en-US" sz="3200" dirty="0"/>
          </a:p>
        </p:txBody>
      </p:sp>
      <p:sp>
        <p:nvSpPr>
          <p:cNvPr id="3" name="Content Placeholder 2"/>
          <p:cNvSpPr>
            <a:spLocks noGrp="1"/>
          </p:cNvSpPr>
          <p:nvPr>
            <p:ph idx="1"/>
          </p:nvPr>
        </p:nvSpPr>
        <p:spPr>
          <a:xfrm>
            <a:off x="508001" y="2160589"/>
            <a:ext cx="6447501" cy="4158324"/>
          </a:xfrm>
        </p:spPr>
        <p:txBody>
          <a:bodyPr/>
          <a:lstStyle/>
          <a:p>
            <a:r>
              <a:rPr lang="en-US" sz="2400" dirty="0" smtClean="0"/>
              <a:t>Manages the game in application level</a:t>
            </a:r>
          </a:p>
          <a:p>
            <a:pPr lvl="1"/>
            <a:r>
              <a:rPr lang="en-US" sz="2000" dirty="0" smtClean="0"/>
              <a:t>Manages levels</a:t>
            </a:r>
          </a:p>
          <a:p>
            <a:pPr lvl="1"/>
            <a:r>
              <a:rPr lang="en-US" sz="2000" dirty="0" smtClean="0"/>
              <a:t>Start /resume /load </a:t>
            </a:r>
            <a:r>
              <a:rPr lang="en-US" sz="2000" dirty="0"/>
              <a:t>game</a:t>
            </a:r>
            <a:endParaRPr lang="en-US" sz="2000" dirty="0" smtClean="0"/>
          </a:p>
          <a:p>
            <a:pPr lvl="1"/>
            <a:r>
              <a:rPr lang="en-US" sz="2000" dirty="0" smtClean="0"/>
              <a:t>Quit game</a:t>
            </a:r>
          </a:p>
          <a:p>
            <a:pPr lvl="1"/>
            <a:r>
              <a:rPr lang="en-US" sz="2000" dirty="0" smtClean="0"/>
              <a:t>Marinating and managing global game variables</a:t>
            </a:r>
          </a:p>
          <a:p>
            <a:pPr lvl="2"/>
            <a:r>
              <a:rPr lang="en-US" sz="1800" dirty="0" smtClean="0"/>
              <a:t>Game wide configurations</a:t>
            </a:r>
          </a:p>
          <a:p>
            <a:pPr lvl="3"/>
            <a:r>
              <a:rPr lang="en-US" sz="1600" dirty="0" smtClean="0"/>
              <a:t>Key </a:t>
            </a:r>
            <a:r>
              <a:rPr lang="en-US" sz="1600" dirty="0" err="1" smtClean="0"/>
              <a:t>config</a:t>
            </a:r>
            <a:endParaRPr lang="en-US" sz="1600" dirty="0" smtClean="0"/>
          </a:p>
          <a:p>
            <a:pPr lvl="3"/>
            <a:r>
              <a:rPr lang="en-US" sz="1600" dirty="0" smtClean="0"/>
              <a:t>…</a:t>
            </a:r>
          </a:p>
          <a:p>
            <a:pPr lvl="2"/>
            <a:endParaRPr lang="en-US" sz="1800" dirty="0" smtClean="0"/>
          </a:p>
          <a:p>
            <a:pPr lvl="3"/>
            <a:endParaRPr lang="en-US" dirty="0"/>
          </a:p>
        </p:txBody>
      </p:sp>
    </p:spTree>
    <p:extLst>
      <p:ext uri="{BB962C8B-B14F-4D97-AF65-F5344CB8AC3E}">
        <p14:creationId xmlns="" xmlns:p14="http://schemas.microsoft.com/office/powerpoint/2010/main" val="4141391727"/>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3">
            <a:extLst>
              <a:ext uri="{28A0092B-C50C-407E-A947-70E740481C1C}">
                <a14:useLocalDpi xmlns="" xmlns:a14="http://schemas.microsoft.com/office/drawing/2010/main" val="0"/>
              </a:ext>
            </a:extLst>
          </a:blip>
          <a:stretch>
            <a:fillRect/>
          </a:stretch>
        </p:blipFill>
        <p:spPr>
          <a:xfrm>
            <a:off x="457200" y="0"/>
            <a:ext cx="6137477" cy="6496334"/>
          </a:xfrm>
        </p:spPr>
      </p:pic>
      <p:sp>
        <p:nvSpPr>
          <p:cNvPr id="2" name="Title 1"/>
          <p:cNvSpPr>
            <a:spLocks noGrp="1"/>
          </p:cNvSpPr>
          <p:nvPr>
            <p:ph type="title"/>
          </p:nvPr>
        </p:nvSpPr>
        <p:spPr>
          <a:xfrm>
            <a:off x="237966" y="222914"/>
            <a:ext cx="6447501" cy="509516"/>
          </a:xfrm>
        </p:spPr>
        <p:style>
          <a:lnRef idx="2">
            <a:schemeClr val="accent2">
              <a:shade val="50000"/>
            </a:schemeClr>
          </a:lnRef>
          <a:fillRef idx="1">
            <a:schemeClr val="accent2"/>
          </a:fillRef>
          <a:effectRef idx="0">
            <a:schemeClr val="accent2"/>
          </a:effectRef>
          <a:fontRef idx="minor">
            <a:schemeClr val="lt1"/>
          </a:fontRef>
        </p:style>
        <p:txBody>
          <a:bodyPr>
            <a:normAutofit fontScale="90000"/>
          </a:bodyPr>
          <a:lstStyle/>
          <a:p>
            <a:r>
              <a:rPr lang="en-US" dirty="0" smtClean="0"/>
              <a:t>summary</a:t>
            </a:r>
            <a:endParaRPr lang="en-US" dirty="0"/>
          </a:p>
        </p:txBody>
      </p:sp>
    </p:spTree>
    <p:extLst>
      <p:ext uri="{BB962C8B-B14F-4D97-AF65-F5344CB8AC3E}">
        <p14:creationId xmlns="" xmlns:p14="http://schemas.microsoft.com/office/powerpoint/2010/main" val="1842726219"/>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71575" y="-88901"/>
            <a:ext cx="6858000" cy="2100263"/>
          </a:xfrm>
        </p:spPr>
        <p:txBody>
          <a:bodyPr/>
          <a:lstStyle/>
          <a:p>
            <a:r>
              <a:rPr lang="en-US" dirty="0" smtClean="0"/>
              <a:t>Mock ups </a:t>
            </a:r>
            <a:endParaRPr lang="en-US" dirty="0"/>
          </a:p>
        </p:txBody>
      </p:sp>
      <p:sp>
        <p:nvSpPr>
          <p:cNvPr id="3" name="Subtitle 2"/>
          <p:cNvSpPr>
            <a:spLocks noGrp="1"/>
          </p:cNvSpPr>
          <p:nvPr>
            <p:ph type="subTitle" idx="1"/>
          </p:nvPr>
        </p:nvSpPr>
        <p:spPr>
          <a:xfrm>
            <a:off x="1066800" y="1752600"/>
            <a:ext cx="6858000" cy="1655762"/>
          </a:xfrm>
        </p:spPr>
        <p:txBody>
          <a:bodyPr/>
          <a:lstStyle/>
          <a:p>
            <a:r>
              <a:rPr lang="en-US" dirty="0" smtClean="0">
                <a:solidFill>
                  <a:schemeClr val="tx1"/>
                </a:solidFill>
              </a:rPr>
              <a:t>We have created mock ups that will be used</a:t>
            </a:r>
          </a:p>
          <a:p>
            <a:r>
              <a:rPr lang="en-US" dirty="0" smtClean="0">
                <a:solidFill>
                  <a:schemeClr val="tx1"/>
                </a:solidFill>
              </a:rPr>
              <a:t> through out the game.</a:t>
            </a:r>
          </a:p>
        </p:txBody>
      </p:sp>
      <p:sp>
        <p:nvSpPr>
          <p:cNvPr id="4" name="Subtitle 2"/>
          <p:cNvSpPr txBox="1">
            <a:spLocks/>
          </p:cNvSpPr>
          <p:nvPr/>
        </p:nvSpPr>
        <p:spPr>
          <a:xfrm>
            <a:off x="1171575" y="3576638"/>
            <a:ext cx="6858000" cy="24431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dirty="0" smtClean="0"/>
              <a:t>Player </a:t>
            </a:r>
          </a:p>
          <a:p>
            <a:pPr marL="342900" indent="-342900" algn="l">
              <a:buFont typeface="Arial" panose="020B0604020202020204" pitchFamily="34" charset="0"/>
              <a:buChar char="•"/>
            </a:pPr>
            <a:r>
              <a:rPr lang="en-US" dirty="0" smtClean="0"/>
              <a:t>Enemy</a:t>
            </a:r>
          </a:p>
          <a:p>
            <a:pPr marL="342900" indent="-342900" algn="l">
              <a:buFont typeface="Arial" panose="020B0604020202020204" pitchFamily="34" charset="0"/>
              <a:buChar char="•"/>
            </a:pPr>
            <a:r>
              <a:rPr lang="en-US" dirty="0" smtClean="0"/>
              <a:t>Environment </a:t>
            </a:r>
          </a:p>
          <a:p>
            <a:pPr marL="342900" indent="-342900" algn="l">
              <a:buFont typeface="Arial" panose="020B0604020202020204" pitchFamily="34" charset="0"/>
              <a:buChar char="•"/>
            </a:pPr>
            <a:r>
              <a:rPr lang="en-US" dirty="0" smtClean="0"/>
              <a:t>Fighting </a:t>
            </a:r>
            <a:r>
              <a:rPr lang="en-US" dirty="0" smtClean="0"/>
              <a:t>Materials </a:t>
            </a:r>
            <a:endParaRPr lang="en-US" dirty="0"/>
          </a:p>
        </p:txBody>
      </p:sp>
    </p:spTree>
    <p:extLst>
      <p:ext uri="{BB962C8B-B14F-4D97-AF65-F5344CB8AC3E}">
        <p14:creationId xmlns:p14="http://schemas.microsoft.com/office/powerpoint/2010/main" xmlns="" val="69955303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Player</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xmlns="" val="0"/>
              </a:ext>
            </a:extLst>
          </a:blip>
          <a:stretch>
            <a:fillRect/>
          </a:stretch>
        </p:blipFill>
        <p:spPr>
          <a:xfrm>
            <a:off x="3801451" y="1571625"/>
            <a:ext cx="1541099" cy="4351338"/>
          </a:xfrm>
        </p:spPr>
      </p:pic>
    </p:spTree>
    <p:extLst>
      <p:ext uri="{BB962C8B-B14F-4D97-AF65-F5344CB8AC3E}">
        <p14:creationId xmlns:p14="http://schemas.microsoft.com/office/powerpoint/2010/main" xmlns="" val="385207562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Enemy </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xmlns="" val="0"/>
              </a:ext>
            </a:extLst>
          </a:blip>
          <a:stretch>
            <a:fillRect/>
          </a:stretch>
        </p:blipFill>
        <p:spPr>
          <a:xfrm>
            <a:off x="5857875" y="1843088"/>
            <a:ext cx="1314450" cy="3987800"/>
          </a:xfrm>
        </p:spPr>
      </p:pic>
      <p:pic>
        <p:nvPicPr>
          <p:cNvPr id="5" name="Picture 4"/>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4408275" y="1407300"/>
            <a:ext cx="1143000" cy="421640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3180450" y="1900200"/>
            <a:ext cx="1028700" cy="4140200"/>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xmlns="" val="0"/>
              </a:ext>
            </a:extLst>
          </a:blip>
          <a:stretch>
            <a:fillRect/>
          </a:stretch>
        </p:blipFill>
        <p:spPr>
          <a:xfrm>
            <a:off x="1651950" y="2291500"/>
            <a:ext cx="1104900" cy="3657600"/>
          </a:xfrm>
          <a:prstGeom prst="rect">
            <a:avLst/>
          </a:prstGeom>
        </p:spPr>
      </p:pic>
    </p:spTree>
    <p:extLst>
      <p:ext uri="{BB962C8B-B14F-4D97-AF65-F5344CB8AC3E}">
        <p14:creationId xmlns:p14="http://schemas.microsoft.com/office/powerpoint/2010/main" xmlns="" val="299821647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Environment </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xmlns="" val="0"/>
              </a:ext>
            </a:extLst>
          </a:blip>
          <a:stretch>
            <a:fillRect/>
          </a:stretch>
        </p:blipFill>
        <p:spPr>
          <a:xfrm>
            <a:off x="1564917" y="1550988"/>
            <a:ext cx="6150334" cy="4610499"/>
          </a:xfrm>
        </p:spPr>
      </p:pic>
    </p:spTree>
    <p:extLst>
      <p:ext uri="{BB962C8B-B14F-4D97-AF65-F5344CB8AC3E}">
        <p14:creationId xmlns:p14="http://schemas.microsoft.com/office/powerpoint/2010/main" xmlns="" val="374524417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Weapons </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xmlns="" val="0"/>
              </a:ext>
            </a:extLst>
          </a:blip>
          <a:stretch>
            <a:fillRect/>
          </a:stretch>
        </p:blipFill>
        <p:spPr>
          <a:xfrm>
            <a:off x="1139267" y="1562696"/>
            <a:ext cx="3842307" cy="1448594"/>
          </a:xfrm>
        </p:spPr>
      </p:pic>
      <p:pic>
        <p:nvPicPr>
          <p:cNvPr id="5" name="Picture 4"/>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5872108" y="1511300"/>
            <a:ext cx="1344956" cy="496570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2275785" y="2705130"/>
            <a:ext cx="1569271" cy="3829021"/>
          </a:xfrm>
          <a:prstGeom prst="rect">
            <a:avLst/>
          </a:prstGeom>
        </p:spPr>
      </p:pic>
    </p:spTree>
    <p:extLst>
      <p:ext uri="{BB962C8B-B14F-4D97-AF65-F5344CB8AC3E}">
        <p14:creationId xmlns:p14="http://schemas.microsoft.com/office/powerpoint/2010/main" xmlns="" val="40194695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Final Screenshot </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xmlns="" val="0"/>
              </a:ext>
            </a:extLst>
          </a:blip>
          <a:stretch>
            <a:fillRect/>
          </a:stretch>
        </p:blipFill>
        <p:spPr>
          <a:xfrm>
            <a:off x="1669692" y="1825625"/>
            <a:ext cx="5804617" cy="4351338"/>
          </a:xfrm>
        </p:spPr>
      </p:pic>
    </p:spTree>
    <p:extLst>
      <p:ext uri="{BB962C8B-B14F-4D97-AF65-F5344CB8AC3E}">
        <p14:creationId xmlns:p14="http://schemas.microsoft.com/office/powerpoint/2010/main" xmlns="" val="25683327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Main Menu</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xmlns="" val="0"/>
              </a:ext>
            </a:extLst>
          </a:blip>
          <a:stretch>
            <a:fillRect/>
          </a:stretch>
        </p:blipFill>
        <p:spPr>
          <a:xfrm>
            <a:off x="1202967" y="1690688"/>
            <a:ext cx="5804617" cy="4351338"/>
          </a:xfrm>
        </p:spPr>
      </p:pic>
    </p:spTree>
    <p:extLst>
      <p:ext uri="{BB962C8B-B14F-4D97-AF65-F5344CB8AC3E}">
        <p14:creationId xmlns:p14="http://schemas.microsoft.com/office/powerpoint/2010/main" xmlns="" val="6018364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Narration video </a:t>
            </a:r>
            <a:br>
              <a:rPr lang="en-US" dirty="0"/>
            </a:br>
            <a:r>
              <a:rPr lang="en-US" dirty="0" smtClean="0"/>
              <a:t>two narrations </a:t>
            </a:r>
            <a:r>
              <a:rPr lang="en-US" dirty="0"/>
              <a:t>1</a:t>
            </a:r>
            <a:r>
              <a:rPr lang="en-US" dirty="0" smtClean="0"/>
              <a:t>, letter reading 2, taking the token</a:t>
            </a:r>
            <a:endParaRPr lang="en-US" dirty="0"/>
          </a:p>
        </p:txBody>
      </p:sp>
      <p:pic>
        <p:nvPicPr>
          <p:cNvPr id="7" name="Content Placeholder 6"/>
          <p:cNvPicPr>
            <a:picLocks noGrp="1" noChangeAspect="1"/>
          </p:cNvPicPr>
          <p:nvPr>
            <p:ph sz="half" idx="1"/>
          </p:nvPr>
        </p:nvPicPr>
        <p:blipFill rotWithShape="1">
          <a:blip r:embed="rId2" cstate="print">
            <a:extLst>
              <a:ext uri="{28A0092B-C50C-407E-A947-70E740481C1C}">
                <a14:useLocalDpi xmlns:a14="http://schemas.microsoft.com/office/drawing/2010/main" xmlns="" val="0"/>
              </a:ext>
            </a:extLst>
          </a:blip>
          <a:srcRect r="7243"/>
          <a:stretch/>
        </p:blipFill>
        <p:spPr>
          <a:xfrm>
            <a:off x="150179" y="1901456"/>
            <a:ext cx="3216592" cy="4529834"/>
          </a:xfrm>
        </p:spPr>
      </p:pic>
      <p:pic>
        <p:nvPicPr>
          <p:cNvPr id="6" name="Content Placeholder 5"/>
          <p:cNvPicPr>
            <a:picLocks noGrp="1" noChangeAspect="1"/>
          </p:cNvPicPr>
          <p:nvPr>
            <p:ph sz="half" idx="2"/>
          </p:nvPr>
        </p:nvPicPr>
        <p:blipFill>
          <a:blip r:embed="rId3" cstate="print">
            <a:extLst>
              <a:ext uri="{28A0092B-C50C-407E-A947-70E740481C1C}">
                <a14:useLocalDpi xmlns:a14="http://schemas.microsoft.com/office/drawing/2010/main" xmlns="" val="0"/>
              </a:ext>
            </a:extLst>
          </a:blip>
          <a:stretch>
            <a:fillRect/>
          </a:stretch>
        </p:blipFill>
        <p:spPr>
          <a:xfrm>
            <a:off x="3728434" y="1901456"/>
            <a:ext cx="5300358" cy="4434950"/>
          </a:xfrm>
        </p:spPr>
      </p:pic>
      <p:sp>
        <p:nvSpPr>
          <p:cNvPr id="3" name="TextBox 2"/>
          <p:cNvSpPr txBox="1"/>
          <p:nvPr/>
        </p:nvSpPr>
        <p:spPr>
          <a:xfrm>
            <a:off x="628651" y="2433919"/>
            <a:ext cx="2254143" cy="461665"/>
          </a:xfrm>
          <a:prstGeom prst="rect">
            <a:avLst/>
          </a:prstGeom>
          <a:noFill/>
        </p:spPr>
        <p:txBody>
          <a:bodyPr wrap="none" rtlCol="0">
            <a:spAutoFit/>
          </a:bodyPr>
          <a:lstStyle/>
          <a:p>
            <a:r>
              <a:rPr lang="am-ET" sz="2400" dirty="0" smtClean="0"/>
              <a:t>ይድረስ ለራስ መንገሻ</a:t>
            </a:r>
          </a:p>
        </p:txBody>
      </p:sp>
      <p:sp>
        <p:nvSpPr>
          <p:cNvPr id="4" name="TextBox 3"/>
          <p:cNvSpPr txBox="1"/>
          <p:nvPr/>
        </p:nvSpPr>
        <p:spPr>
          <a:xfrm>
            <a:off x="628650" y="3106272"/>
            <a:ext cx="2376457" cy="2831544"/>
          </a:xfrm>
          <a:prstGeom prst="rect">
            <a:avLst/>
          </a:prstGeom>
          <a:noFill/>
        </p:spPr>
        <p:txBody>
          <a:bodyPr wrap="square" rtlCol="0">
            <a:spAutoFit/>
          </a:bodyPr>
          <a:lstStyle/>
          <a:p>
            <a:r>
              <a:rPr lang="am-ET" sz="2000" dirty="0" smtClean="0"/>
              <a:t>ከጠላቶቻችን ጋር የደፈጣ ውጊያ መጀመሬን </a:t>
            </a:r>
            <a:r>
              <a:rPr lang="am-ET" sz="2000" smtClean="0"/>
              <a:t>ሳትሰማ የቀረኽ </a:t>
            </a:r>
            <a:r>
              <a:rPr lang="am-ET" sz="2000" dirty="0" smtClean="0"/>
              <a:t>አይመስለኝም፣ሆኖም ባላሰብኩት ወገን በመጠቃቴ ክፉኟ ተጎድቼ ነዉ ይኽን </a:t>
            </a:r>
            <a:r>
              <a:rPr lang="am-ET" sz="2000" smtClean="0"/>
              <a:t>ደብዳቤ የምጽፍልክ...  </a:t>
            </a:r>
            <a:endParaRPr lang="am-ET" sz="2000" dirty="0" smtClean="0"/>
          </a:p>
          <a:p>
            <a:endParaRPr lang="en-US" dirty="0"/>
          </a:p>
        </p:txBody>
      </p:sp>
      <p:sp>
        <p:nvSpPr>
          <p:cNvPr id="8" name="TextBox 7"/>
          <p:cNvSpPr txBox="1"/>
          <p:nvPr/>
        </p:nvSpPr>
        <p:spPr>
          <a:xfrm>
            <a:off x="2184930" y="5225174"/>
            <a:ext cx="1093569" cy="369332"/>
          </a:xfrm>
          <a:prstGeom prst="rect">
            <a:avLst/>
          </a:prstGeom>
          <a:noFill/>
        </p:spPr>
        <p:txBody>
          <a:bodyPr wrap="none" rtlCol="0">
            <a:spAutoFit/>
          </a:bodyPr>
          <a:lstStyle/>
          <a:p>
            <a:r>
              <a:rPr lang="am-ET" dirty="0" smtClean="0"/>
              <a:t>ከባህታ ሃጎስ</a:t>
            </a:r>
            <a:endParaRPr lang="en-US" dirty="0"/>
          </a:p>
        </p:txBody>
      </p:sp>
      <p:sp>
        <p:nvSpPr>
          <p:cNvPr id="9" name="TextBox 8"/>
          <p:cNvSpPr txBox="1"/>
          <p:nvPr/>
        </p:nvSpPr>
        <p:spPr>
          <a:xfrm>
            <a:off x="6247181" y="1371600"/>
            <a:ext cx="2896819" cy="369332"/>
          </a:xfrm>
          <a:prstGeom prst="rect">
            <a:avLst/>
          </a:prstGeom>
          <a:noFill/>
        </p:spPr>
        <p:txBody>
          <a:bodyPr wrap="none" rtlCol="0">
            <a:spAutoFit/>
          </a:bodyPr>
          <a:lstStyle/>
          <a:p>
            <a:r>
              <a:rPr lang="en-US" dirty="0" smtClean="0"/>
              <a:t>Prepared  by </a:t>
            </a:r>
            <a:r>
              <a:rPr lang="en-US" dirty="0" smtClean="0"/>
              <a:t>Abrham Fekade</a:t>
            </a:r>
            <a:endParaRPr lang="en-US" dirty="0"/>
          </a:p>
        </p:txBody>
      </p:sp>
    </p:spTree>
    <p:extLst>
      <p:ext uri="{BB962C8B-B14F-4D97-AF65-F5344CB8AC3E}">
        <p14:creationId xmlns:p14="http://schemas.microsoft.com/office/powerpoint/2010/main" xmlns="" val="1570892023"/>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Reading Messages </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xmlns="" val="0"/>
              </a:ext>
            </a:extLst>
          </a:blip>
          <a:stretch>
            <a:fillRect/>
          </a:stretch>
        </p:blipFill>
        <p:spPr>
          <a:xfrm>
            <a:off x="1669692" y="1825625"/>
            <a:ext cx="5804617" cy="4351338"/>
          </a:xfrm>
        </p:spPr>
      </p:pic>
    </p:spTree>
    <p:extLst>
      <p:ext uri="{BB962C8B-B14F-4D97-AF65-F5344CB8AC3E}">
        <p14:creationId xmlns:p14="http://schemas.microsoft.com/office/powerpoint/2010/main" xmlns="" val="14213738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Game Description </a:t>
            </a:r>
            <a:br>
              <a:rPr lang="en-US" dirty="0"/>
            </a:br>
            <a:endParaRPr lang="en-US" dirty="0"/>
          </a:p>
        </p:txBody>
      </p:sp>
      <p:sp>
        <p:nvSpPr>
          <p:cNvPr id="4" name="Content Placeholder 3"/>
          <p:cNvSpPr>
            <a:spLocks noGrp="1"/>
          </p:cNvSpPr>
          <p:nvPr>
            <p:ph sz="half" idx="1"/>
          </p:nvPr>
        </p:nvSpPr>
        <p:spPr>
          <a:xfrm>
            <a:off x="434662" y="1825626"/>
            <a:ext cx="4080188" cy="3815321"/>
          </a:xfrm>
        </p:spPr>
        <p:txBody>
          <a:bodyPr>
            <a:normAutofit fontScale="92500" lnSpcReduction="20000"/>
          </a:bodyPr>
          <a:lstStyle/>
          <a:p>
            <a:r>
              <a:rPr lang="en-US" dirty="0" smtClean="0"/>
              <a:t>level </a:t>
            </a:r>
            <a:r>
              <a:rPr lang="en-US" dirty="0"/>
              <a:t>one is aimed to express the event that happened in the place </a:t>
            </a:r>
            <a:r>
              <a:rPr lang="en-US" dirty="0" smtClean="0"/>
              <a:t>called </a:t>
            </a:r>
            <a:r>
              <a:rPr lang="en-US" dirty="0" err="1" smtClean="0"/>
              <a:t>halai</a:t>
            </a:r>
            <a:r>
              <a:rPr lang="en-US" dirty="0" smtClean="0"/>
              <a:t>  between </a:t>
            </a:r>
            <a:r>
              <a:rPr lang="en-US" dirty="0" err="1" smtClean="0"/>
              <a:t>bahta</a:t>
            </a:r>
            <a:r>
              <a:rPr lang="en-US" dirty="0" smtClean="0"/>
              <a:t> and </a:t>
            </a:r>
            <a:r>
              <a:rPr lang="en-US" dirty="0" err="1" smtClean="0"/>
              <a:t>tossile</a:t>
            </a:r>
            <a:r>
              <a:rPr lang="en-US" dirty="0" smtClean="0"/>
              <a:t> though we wrote the game based on the real life event, we created the player to be fictional due to inconsistency win over our enemy.    </a:t>
            </a:r>
            <a:endParaRPr lang="en-US" dirty="0"/>
          </a:p>
        </p:txBody>
      </p:sp>
      <p:sp>
        <p:nvSpPr>
          <p:cNvPr id="5" name="Content Placeholder 4"/>
          <p:cNvSpPr>
            <a:spLocks noGrp="1"/>
          </p:cNvSpPr>
          <p:nvPr>
            <p:ph sz="half" idx="2"/>
          </p:nvPr>
        </p:nvSpPr>
        <p:spPr>
          <a:xfrm>
            <a:off x="4629150" y="1825626"/>
            <a:ext cx="3886200" cy="3815321"/>
          </a:xfrm>
        </p:spPr>
        <p:txBody>
          <a:bodyPr>
            <a:normAutofit fontScale="92500" lnSpcReduction="20000"/>
          </a:bodyPr>
          <a:lstStyle/>
          <a:p>
            <a:r>
              <a:rPr lang="en-US" dirty="0" smtClean="0"/>
              <a:t>Sequence of events </a:t>
            </a:r>
          </a:p>
          <a:p>
            <a:pPr marL="0" indent="0">
              <a:buNone/>
            </a:pPr>
            <a:r>
              <a:rPr lang="en-US" dirty="0"/>
              <a:t> </a:t>
            </a:r>
            <a:r>
              <a:rPr lang="en-US" dirty="0" smtClean="0"/>
              <a:t>   - finding the letter</a:t>
            </a:r>
          </a:p>
          <a:p>
            <a:pPr marL="0" indent="0">
              <a:buNone/>
            </a:pPr>
            <a:r>
              <a:rPr lang="en-US" dirty="0" smtClean="0"/>
              <a:t>(reading map)</a:t>
            </a:r>
          </a:p>
          <a:p>
            <a:pPr marL="0" indent="0">
              <a:buNone/>
            </a:pPr>
            <a:r>
              <a:rPr lang="en-US" dirty="0"/>
              <a:t> </a:t>
            </a:r>
            <a:r>
              <a:rPr lang="en-US" dirty="0" smtClean="0"/>
              <a:t>   - finding the lake                 (environment view )</a:t>
            </a:r>
          </a:p>
          <a:p>
            <a:pPr marL="0" indent="0">
              <a:buNone/>
            </a:pPr>
            <a:r>
              <a:rPr lang="en-US" dirty="0" smtClean="0"/>
              <a:t>    - finding </a:t>
            </a:r>
            <a:r>
              <a:rPr lang="en-US" dirty="0" err="1" smtClean="0"/>
              <a:t>bahta</a:t>
            </a:r>
            <a:endParaRPr lang="en-US" dirty="0" smtClean="0"/>
          </a:p>
          <a:p>
            <a:pPr marL="0" indent="0">
              <a:buNone/>
            </a:pPr>
            <a:r>
              <a:rPr lang="en-US" dirty="0" smtClean="0"/>
              <a:t>(history relevance)</a:t>
            </a:r>
          </a:p>
        </p:txBody>
      </p:sp>
    </p:spTree>
    <p:extLst>
      <p:ext uri="{BB962C8B-B14F-4D97-AF65-F5344CB8AC3E}">
        <p14:creationId xmlns:p14="http://schemas.microsoft.com/office/powerpoint/2010/main" xmlns="" val="7223782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4670" y="378005"/>
            <a:ext cx="3635330" cy="716700"/>
          </a:xfrm>
        </p:spPr>
        <p:txBody>
          <a:bodyPr>
            <a:normAutofit fontScale="90000"/>
          </a:bodyPr>
          <a:lstStyle/>
          <a:p>
            <a:r>
              <a:rPr lang="en-US" dirty="0" smtClean="0"/>
              <a:t/>
            </a:r>
            <a:br>
              <a:rPr lang="en-US" dirty="0" smtClean="0"/>
            </a:br>
            <a:r>
              <a:rPr lang="en-US" dirty="0" smtClean="0"/>
              <a:t>DESIGN GOAL</a:t>
            </a:r>
            <a:r>
              <a:rPr lang="en-US" dirty="0"/>
              <a:t/>
            </a:r>
            <a:br>
              <a:rPr lang="en-US" dirty="0"/>
            </a:br>
            <a:endParaRPr lang="en-US" dirty="0"/>
          </a:p>
        </p:txBody>
      </p:sp>
      <p:sp>
        <p:nvSpPr>
          <p:cNvPr id="3" name="Content Placeholder 2"/>
          <p:cNvSpPr>
            <a:spLocks noGrp="1"/>
          </p:cNvSpPr>
          <p:nvPr>
            <p:ph sz="half" idx="1"/>
          </p:nvPr>
        </p:nvSpPr>
        <p:spPr>
          <a:xfrm>
            <a:off x="232624" y="917183"/>
            <a:ext cx="7745837" cy="4351338"/>
          </a:xfrm>
        </p:spPr>
        <p:txBody>
          <a:bodyPr/>
          <a:lstStyle/>
          <a:p>
            <a:r>
              <a:rPr lang="en-US" dirty="0" smtClean="0"/>
              <a:t>There are two inputs  </a:t>
            </a:r>
          </a:p>
          <a:p>
            <a:pPr marL="0" indent="0">
              <a:buNone/>
            </a:pPr>
            <a:r>
              <a:rPr lang="en-US" dirty="0" smtClean="0"/>
              <a:t>1, </a:t>
            </a:r>
            <a:r>
              <a:rPr lang="en-US" dirty="0"/>
              <a:t>design or </a:t>
            </a:r>
            <a:r>
              <a:rPr lang="en-US" dirty="0" smtClean="0"/>
              <a:t>graphic </a:t>
            </a:r>
            <a:r>
              <a:rPr lang="en-US" dirty="0"/>
              <a:t>input </a:t>
            </a:r>
            <a:r>
              <a:rPr lang="en-US" dirty="0" smtClean="0"/>
              <a:t>                        2,</a:t>
            </a:r>
            <a:r>
              <a:rPr lang="en-US" dirty="0"/>
              <a:t> logic input </a:t>
            </a:r>
          </a:p>
        </p:txBody>
      </p:sp>
      <p:pic>
        <p:nvPicPr>
          <p:cNvPr id="5" name="Content Placeholder 4"/>
          <p:cNvPicPr>
            <a:picLocks noGrp="1" noChangeAspect="1"/>
          </p:cNvPicPr>
          <p:nvPr>
            <p:ph sz="half" idx="2"/>
          </p:nvPr>
        </p:nvPicPr>
        <p:blipFill>
          <a:blip r:embed="rId2">
            <a:extLst>
              <a:ext uri="{28A0092B-C50C-407E-A947-70E740481C1C}">
                <a14:useLocalDpi xmlns:a14="http://schemas.microsoft.com/office/drawing/2010/main" xmlns="" val="0"/>
              </a:ext>
            </a:extLst>
          </a:blip>
          <a:stretch>
            <a:fillRect/>
          </a:stretch>
        </p:blipFill>
        <p:spPr>
          <a:xfrm>
            <a:off x="573814" y="2689951"/>
            <a:ext cx="2625086" cy="3117749"/>
          </a:xfrm>
        </p:spPr>
      </p:pic>
      <p:pic>
        <p:nvPicPr>
          <p:cNvPr id="6" name="Picture 5"/>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4105542" y="2150772"/>
            <a:ext cx="4124058" cy="4520868"/>
          </a:xfrm>
          <a:prstGeom prst="rect">
            <a:avLst/>
          </a:prstGeom>
        </p:spPr>
      </p:pic>
    </p:spTree>
    <p:extLst>
      <p:ext uri="{BB962C8B-B14F-4D97-AF65-F5344CB8AC3E}">
        <p14:creationId xmlns:p14="http://schemas.microsoft.com/office/powerpoint/2010/main" xmlns="" val="35563257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t>Game flow</a:t>
            </a:r>
            <a:endParaRPr lang="en-US" dirty="0"/>
          </a:p>
        </p:txBody>
      </p:sp>
      <p:sp>
        <p:nvSpPr>
          <p:cNvPr id="3" name="Content Placeholder 2"/>
          <p:cNvSpPr>
            <a:spLocks noGrp="1"/>
          </p:cNvSpPr>
          <p:nvPr>
            <p:ph idx="1"/>
          </p:nvPr>
        </p:nvSpPr>
        <p:spPr>
          <a:xfrm>
            <a:off x="628650" y="1836511"/>
            <a:ext cx="7886700" cy="4351338"/>
          </a:xfrm>
        </p:spPr>
        <p:txBody>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grpSp>
        <p:nvGrpSpPr>
          <p:cNvPr id="4" name="Group301"/>
          <p:cNvGrpSpPr/>
          <p:nvPr/>
        </p:nvGrpSpPr>
        <p:grpSpPr>
          <a:xfrm>
            <a:off x="3147000" y="693000"/>
            <a:ext cx="5235000" cy="5784000"/>
            <a:chOff x="2672000" y="693000"/>
            <a:chExt cx="3800000" cy="5472000"/>
          </a:xfrm>
        </p:grpSpPr>
        <p:grpSp>
          <p:nvGrpSpPr>
            <p:cNvPr id="5" name="Start or Terminator"/>
            <p:cNvGrpSpPr/>
            <p:nvPr/>
          </p:nvGrpSpPr>
          <p:grpSpPr>
            <a:xfrm>
              <a:off x="4161600" y="693000"/>
              <a:ext cx="760000" cy="304000"/>
              <a:chOff x="4161600" y="693000"/>
              <a:chExt cx="760000" cy="304000"/>
            </a:xfrm>
          </p:grpSpPr>
          <p:sp>
            <p:nvSpPr>
              <p:cNvPr id="49" name="Terminator"/>
              <p:cNvSpPr/>
              <p:nvPr/>
            </p:nvSpPr>
            <p:spPr>
              <a:xfrm>
                <a:off x="4161600" y="693000"/>
                <a:ext cx="760000" cy="304000"/>
              </a:xfrm>
              <a:custGeom>
                <a:avLst/>
                <a:gdLst/>
                <a:ahLst/>
                <a:cxnLst/>
                <a:rect l="0" t="0" r="0" b="0"/>
                <a:pathLst>
                  <a:path w="760000" h="304000">
                    <a:moveTo>
                      <a:pt x="152000" y="304000"/>
                    </a:moveTo>
                    <a:lnTo>
                      <a:pt x="608000" y="304000"/>
                    </a:lnTo>
                    <a:cubicBezTo>
                      <a:pt x="691950" y="304000"/>
                      <a:pt x="760000" y="235950"/>
                      <a:pt x="760000" y="152000"/>
                    </a:cubicBezTo>
                    <a:cubicBezTo>
                      <a:pt x="760000" y="68050"/>
                      <a:pt x="691950" y="0"/>
                      <a:pt x="608000" y="0"/>
                    </a:cubicBezTo>
                    <a:lnTo>
                      <a:pt x="152000" y="0"/>
                    </a:lnTo>
                    <a:cubicBezTo>
                      <a:pt x="68050" y="0"/>
                      <a:pt x="0" y="68050"/>
                      <a:pt x="0" y="152000"/>
                    </a:cubicBezTo>
                    <a:cubicBezTo>
                      <a:pt x="0" y="235950"/>
                      <a:pt x="68050" y="304000"/>
                      <a:pt x="152000" y="304000"/>
                    </a:cubicBezTo>
                    <a:close/>
                  </a:path>
                </a:pathLst>
              </a:custGeom>
              <a:gradFill>
                <a:gsLst>
                  <a:gs pos="0">
                    <a:srgbClr val="FCFCFC"/>
                  </a:gs>
                  <a:gs pos="50000">
                    <a:srgbClr val="F5F5F5"/>
                  </a:gs>
                  <a:gs pos="100000">
                    <a:srgbClr val="EEEEEE"/>
                  </a:gs>
                </a:gsLst>
                <a:lin ang="5400000" scaled="0"/>
              </a:gradFill>
              <a:ln w="7600" cap="flat">
                <a:solidFill>
                  <a:srgbClr val="545454"/>
                </a:solidFill>
                <a:bevel/>
              </a:ln>
            </p:spPr>
          </p:sp>
          <p:sp>
            <p:nvSpPr>
              <p:cNvPr id="50" name="Text 302"/>
              <p:cNvSpPr txBox="1"/>
              <p:nvPr/>
            </p:nvSpPr>
            <p:spPr>
              <a:xfrm>
                <a:off x="4161600" y="693000"/>
                <a:ext cx="760000" cy="304000"/>
              </a:xfrm>
              <a:prstGeom prst="rect">
                <a:avLst/>
              </a:prstGeom>
              <a:noFill/>
            </p:spPr>
            <p:txBody>
              <a:bodyPr wrap="square" lIns="36000" tIns="18000" rIns="36000" bIns="180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sz="760">
                    <a:solidFill>
                      <a:srgbClr val="000000"/>
                    </a:solidFill>
                    <a:latin typeface="Arial"/>
                  </a:rPr>
                  <a:t>Start of Level 1</a:t>
                </a:r>
              </a:p>
            </p:txBody>
          </p:sp>
        </p:grpSp>
        <p:grpSp>
          <p:nvGrpSpPr>
            <p:cNvPr id="6" name="Decision"/>
            <p:cNvGrpSpPr/>
            <p:nvPr/>
          </p:nvGrpSpPr>
          <p:grpSpPr>
            <a:xfrm>
              <a:off x="3979200" y="1301000"/>
              <a:ext cx="1124800" cy="456000"/>
              <a:chOff x="3979200" y="1301000"/>
              <a:chExt cx="1124800" cy="456000"/>
            </a:xfrm>
          </p:grpSpPr>
          <p:sp>
            <p:nvSpPr>
              <p:cNvPr id="47" name="Freeform 46"/>
              <p:cNvSpPr/>
              <p:nvPr/>
            </p:nvSpPr>
            <p:spPr>
              <a:xfrm>
                <a:off x="3979200" y="1301000"/>
                <a:ext cx="1124800" cy="456000"/>
              </a:xfrm>
              <a:custGeom>
                <a:avLst/>
                <a:gdLst/>
                <a:ahLst/>
                <a:cxnLst/>
                <a:rect l="0" t="0" r="0" b="0"/>
                <a:pathLst>
                  <a:path w="1124800" h="456000">
                    <a:moveTo>
                      <a:pt x="562400" y="456000"/>
                    </a:moveTo>
                    <a:lnTo>
                      <a:pt x="1124800" y="228000"/>
                    </a:lnTo>
                    <a:lnTo>
                      <a:pt x="562400" y="0"/>
                    </a:lnTo>
                    <a:lnTo>
                      <a:pt x="0" y="228000"/>
                    </a:lnTo>
                    <a:lnTo>
                      <a:pt x="562400" y="456000"/>
                    </a:lnTo>
                    <a:close/>
                  </a:path>
                </a:pathLst>
              </a:custGeom>
              <a:gradFill>
                <a:gsLst>
                  <a:gs pos="0">
                    <a:srgbClr val="FCFCFC"/>
                  </a:gs>
                  <a:gs pos="50000">
                    <a:srgbClr val="F5F5F5"/>
                  </a:gs>
                  <a:gs pos="100000">
                    <a:srgbClr val="EEEEEE"/>
                  </a:gs>
                </a:gsLst>
                <a:lin ang="5400000" scaled="0"/>
              </a:gradFill>
              <a:ln w="7600" cap="flat">
                <a:solidFill>
                  <a:srgbClr val="545454"/>
                </a:solidFill>
                <a:bevel/>
              </a:ln>
            </p:spPr>
          </p:sp>
          <p:sp>
            <p:nvSpPr>
              <p:cNvPr id="48" name="Text 303"/>
              <p:cNvSpPr txBox="1"/>
              <p:nvPr/>
            </p:nvSpPr>
            <p:spPr>
              <a:xfrm>
                <a:off x="3979200" y="1301000"/>
                <a:ext cx="1124800" cy="456000"/>
              </a:xfrm>
              <a:prstGeom prst="rect">
                <a:avLst/>
              </a:prstGeom>
              <a:noFill/>
            </p:spPr>
            <p:txBody>
              <a:bodyPr wrap="square" lIns="36000" tIns="18000" rIns="36000" bIns="180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sz="760">
                    <a:solidFill>
                      <a:srgbClr val="000000"/>
                    </a:solidFill>
                    <a:latin typeface="Arial"/>
                  </a:rPr>
                  <a:t>Am I notified?</a:t>
                </a:r>
              </a:p>
            </p:txBody>
          </p:sp>
        </p:grpSp>
        <p:grpSp>
          <p:nvGrpSpPr>
            <p:cNvPr id="7" name="Process"/>
            <p:cNvGrpSpPr/>
            <p:nvPr/>
          </p:nvGrpSpPr>
          <p:grpSpPr>
            <a:xfrm>
              <a:off x="4009600" y="2061000"/>
              <a:ext cx="1064000" cy="456000"/>
              <a:chOff x="4009600" y="2061000"/>
              <a:chExt cx="1064000" cy="456000"/>
            </a:xfrm>
          </p:grpSpPr>
          <p:sp>
            <p:nvSpPr>
              <p:cNvPr id="45" name="Freeform 44"/>
              <p:cNvSpPr/>
              <p:nvPr/>
            </p:nvSpPr>
            <p:spPr>
              <a:xfrm>
                <a:off x="4009600" y="2061000"/>
                <a:ext cx="1064000" cy="456000"/>
              </a:xfrm>
              <a:custGeom>
                <a:avLst/>
                <a:gdLst/>
                <a:ahLst/>
                <a:cxnLst/>
                <a:rect l="0" t="0" r="0" b="0"/>
                <a:pathLst>
                  <a:path w="1064000" h="456000">
                    <a:moveTo>
                      <a:pt x="1064000" y="456000"/>
                    </a:moveTo>
                    <a:lnTo>
                      <a:pt x="1064000" y="0"/>
                    </a:lnTo>
                    <a:lnTo>
                      <a:pt x="0" y="0"/>
                    </a:lnTo>
                    <a:lnTo>
                      <a:pt x="0" y="456000"/>
                    </a:lnTo>
                    <a:lnTo>
                      <a:pt x="1064000" y="456000"/>
                    </a:lnTo>
                    <a:close/>
                  </a:path>
                </a:pathLst>
              </a:custGeom>
              <a:gradFill>
                <a:gsLst>
                  <a:gs pos="0">
                    <a:srgbClr val="FCFCFC"/>
                  </a:gs>
                  <a:gs pos="50000">
                    <a:srgbClr val="F5F5F5"/>
                  </a:gs>
                  <a:gs pos="100000">
                    <a:srgbClr val="EEEEEE"/>
                  </a:gs>
                </a:gsLst>
                <a:lin ang="5400000" scaled="0"/>
              </a:gradFill>
              <a:ln w="7600" cap="flat">
                <a:solidFill>
                  <a:srgbClr val="545454"/>
                </a:solidFill>
                <a:bevel/>
              </a:ln>
            </p:spPr>
          </p:sp>
          <p:sp>
            <p:nvSpPr>
              <p:cNvPr id="46" name="Text 304"/>
              <p:cNvSpPr txBox="1"/>
              <p:nvPr/>
            </p:nvSpPr>
            <p:spPr>
              <a:xfrm>
                <a:off x="4009600" y="2061000"/>
                <a:ext cx="1064000" cy="456000"/>
              </a:xfrm>
              <a:prstGeom prst="rect">
                <a:avLst/>
              </a:prstGeom>
              <a:noFill/>
            </p:spPr>
            <p:txBody>
              <a:bodyPr wrap="square" lIns="36000" tIns="18000" rIns="36000" bIns="1800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05000"/>
                  </a:lnSpc>
                </a:pPr>
                <a:r>
                  <a:rPr sz="684">
                    <a:solidFill>
                      <a:srgbClr val="000000"/>
                    </a:solidFill>
                    <a:latin typeface="Calibri"/>
                  </a:rPr>
                  <a:t>Use the Map to head to Lake KURMA before health deteriorates</a:t>
                </a:r>
              </a:p>
              <a:p>
                <a:pPr algn="ctr">
                  <a:lnSpc>
                    <a:spcPct val="105000"/>
                  </a:lnSpc>
                </a:pPr>
                <a:endParaRPr/>
              </a:p>
            </p:txBody>
          </p:sp>
        </p:grpSp>
        <p:grpSp>
          <p:nvGrpSpPr>
            <p:cNvPr id="8" name="Decision"/>
            <p:cNvGrpSpPr/>
            <p:nvPr/>
          </p:nvGrpSpPr>
          <p:grpSpPr>
            <a:xfrm>
              <a:off x="4040000" y="2821000"/>
              <a:ext cx="1003200" cy="456000"/>
              <a:chOff x="4040000" y="2821000"/>
              <a:chExt cx="1003200" cy="456000"/>
            </a:xfrm>
          </p:grpSpPr>
          <p:sp>
            <p:nvSpPr>
              <p:cNvPr id="43" name="Freeform 42"/>
              <p:cNvSpPr/>
              <p:nvPr/>
            </p:nvSpPr>
            <p:spPr>
              <a:xfrm>
                <a:off x="4040000" y="2821000"/>
                <a:ext cx="1003200" cy="456000"/>
              </a:xfrm>
              <a:custGeom>
                <a:avLst/>
                <a:gdLst/>
                <a:ahLst/>
                <a:cxnLst/>
                <a:rect l="0" t="0" r="0" b="0"/>
                <a:pathLst>
                  <a:path w="1003200" h="456000">
                    <a:moveTo>
                      <a:pt x="501600" y="456000"/>
                    </a:moveTo>
                    <a:lnTo>
                      <a:pt x="1003200" y="228000"/>
                    </a:lnTo>
                    <a:lnTo>
                      <a:pt x="501600" y="0"/>
                    </a:lnTo>
                    <a:lnTo>
                      <a:pt x="0" y="228000"/>
                    </a:lnTo>
                    <a:lnTo>
                      <a:pt x="501600" y="456000"/>
                    </a:lnTo>
                    <a:close/>
                  </a:path>
                </a:pathLst>
              </a:custGeom>
              <a:gradFill>
                <a:gsLst>
                  <a:gs pos="0">
                    <a:srgbClr val="FCFCFC"/>
                  </a:gs>
                  <a:gs pos="50000">
                    <a:srgbClr val="F5F5F5"/>
                  </a:gs>
                  <a:gs pos="100000">
                    <a:srgbClr val="EEEEEE"/>
                  </a:gs>
                </a:gsLst>
                <a:lin ang="5400000" scaled="0"/>
              </a:gradFill>
              <a:ln w="7600" cap="flat">
                <a:solidFill>
                  <a:srgbClr val="545454"/>
                </a:solidFill>
                <a:bevel/>
              </a:ln>
            </p:spPr>
          </p:sp>
          <p:sp>
            <p:nvSpPr>
              <p:cNvPr id="44" name="Text 305"/>
              <p:cNvSpPr txBox="1"/>
              <p:nvPr/>
            </p:nvSpPr>
            <p:spPr>
              <a:xfrm>
                <a:off x="4040000" y="2821000"/>
                <a:ext cx="1003200" cy="456000"/>
              </a:xfrm>
              <a:prstGeom prst="rect">
                <a:avLst/>
              </a:prstGeom>
              <a:noFill/>
            </p:spPr>
            <p:txBody>
              <a:bodyPr wrap="square" lIns="36000" tIns="18000" rIns="36000" bIns="180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sz="760">
                    <a:solidFill>
                      <a:srgbClr val="000000"/>
                    </a:solidFill>
                    <a:latin typeface="Arial"/>
                  </a:rPr>
                  <a:t>Am I dead?</a:t>
                </a:r>
              </a:p>
            </p:txBody>
          </p:sp>
        </p:grpSp>
        <p:grpSp>
          <p:nvGrpSpPr>
            <p:cNvPr id="9" name="Process"/>
            <p:cNvGrpSpPr/>
            <p:nvPr/>
          </p:nvGrpSpPr>
          <p:grpSpPr>
            <a:xfrm>
              <a:off x="2672000" y="2821000"/>
              <a:ext cx="760000" cy="456000"/>
              <a:chOff x="2672000" y="2821000"/>
              <a:chExt cx="760000" cy="456000"/>
            </a:xfrm>
          </p:grpSpPr>
          <p:sp>
            <p:nvSpPr>
              <p:cNvPr id="41" name="Freeform 40"/>
              <p:cNvSpPr/>
              <p:nvPr/>
            </p:nvSpPr>
            <p:spPr>
              <a:xfrm>
                <a:off x="2672000" y="2821000"/>
                <a:ext cx="760000" cy="456000"/>
              </a:xfrm>
              <a:custGeom>
                <a:avLst/>
                <a:gdLst/>
                <a:ahLst/>
                <a:cxnLst/>
                <a:rect l="0" t="0" r="0" b="0"/>
                <a:pathLst>
                  <a:path w="760000" h="456000">
                    <a:moveTo>
                      <a:pt x="760000" y="456000"/>
                    </a:moveTo>
                    <a:lnTo>
                      <a:pt x="760000" y="0"/>
                    </a:lnTo>
                    <a:lnTo>
                      <a:pt x="0" y="0"/>
                    </a:lnTo>
                    <a:lnTo>
                      <a:pt x="0" y="456000"/>
                    </a:lnTo>
                    <a:lnTo>
                      <a:pt x="760000" y="456000"/>
                    </a:lnTo>
                    <a:close/>
                  </a:path>
                </a:pathLst>
              </a:custGeom>
              <a:gradFill>
                <a:gsLst>
                  <a:gs pos="0">
                    <a:srgbClr val="FCFCFC"/>
                  </a:gs>
                  <a:gs pos="50000">
                    <a:srgbClr val="F5F5F5"/>
                  </a:gs>
                  <a:gs pos="100000">
                    <a:srgbClr val="EEEEEE"/>
                  </a:gs>
                </a:gsLst>
                <a:lin ang="5400000" scaled="0"/>
              </a:gradFill>
              <a:ln w="7600" cap="flat">
                <a:solidFill>
                  <a:srgbClr val="545454"/>
                </a:solidFill>
                <a:bevel/>
              </a:ln>
            </p:spPr>
          </p:sp>
          <p:sp>
            <p:nvSpPr>
              <p:cNvPr id="42" name="Text 306"/>
              <p:cNvSpPr txBox="1"/>
              <p:nvPr/>
            </p:nvSpPr>
            <p:spPr>
              <a:xfrm>
                <a:off x="2672000" y="2821000"/>
                <a:ext cx="760000" cy="456000"/>
              </a:xfrm>
              <a:prstGeom prst="rect">
                <a:avLst/>
              </a:prstGeom>
              <a:noFill/>
            </p:spPr>
            <p:txBody>
              <a:bodyPr wrap="square" lIns="36000" tIns="18000" rIns="36000" bIns="180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sz="760" dirty="0">
                    <a:solidFill>
                      <a:srgbClr val="000000"/>
                    </a:solidFill>
                    <a:latin typeface="Arial"/>
                  </a:rPr>
                  <a:t>The game terminates</a:t>
                </a:r>
              </a:p>
            </p:txBody>
          </p:sp>
        </p:grpSp>
        <p:grpSp>
          <p:nvGrpSpPr>
            <p:cNvPr id="10" name="Process"/>
            <p:cNvGrpSpPr/>
            <p:nvPr/>
          </p:nvGrpSpPr>
          <p:grpSpPr>
            <a:xfrm>
              <a:off x="4161600" y="3581000"/>
              <a:ext cx="760000" cy="456000"/>
              <a:chOff x="4161600" y="3581000"/>
              <a:chExt cx="760000" cy="456000"/>
            </a:xfrm>
          </p:grpSpPr>
          <p:sp>
            <p:nvSpPr>
              <p:cNvPr id="39" name="Freeform 38"/>
              <p:cNvSpPr/>
              <p:nvPr/>
            </p:nvSpPr>
            <p:spPr>
              <a:xfrm>
                <a:off x="4161600" y="3581000"/>
                <a:ext cx="760000" cy="456000"/>
              </a:xfrm>
              <a:custGeom>
                <a:avLst/>
                <a:gdLst/>
                <a:ahLst/>
                <a:cxnLst/>
                <a:rect l="0" t="0" r="0" b="0"/>
                <a:pathLst>
                  <a:path w="760000" h="456000">
                    <a:moveTo>
                      <a:pt x="760000" y="456000"/>
                    </a:moveTo>
                    <a:lnTo>
                      <a:pt x="760000" y="0"/>
                    </a:lnTo>
                    <a:lnTo>
                      <a:pt x="0" y="0"/>
                    </a:lnTo>
                    <a:lnTo>
                      <a:pt x="0" y="456000"/>
                    </a:lnTo>
                    <a:lnTo>
                      <a:pt x="760000" y="456000"/>
                    </a:lnTo>
                    <a:close/>
                  </a:path>
                </a:pathLst>
              </a:custGeom>
              <a:gradFill>
                <a:gsLst>
                  <a:gs pos="0">
                    <a:srgbClr val="FCFCFC"/>
                  </a:gs>
                  <a:gs pos="50000">
                    <a:srgbClr val="F5F5F5"/>
                  </a:gs>
                  <a:gs pos="100000">
                    <a:srgbClr val="EEEEEE"/>
                  </a:gs>
                </a:gsLst>
                <a:lin ang="5400000" scaled="0"/>
              </a:gradFill>
              <a:ln w="7600" cap="flat">
                <a:solidFill>
                  <a:srgbClr val="545454"/>
                </a:solidFill>
                <a:bevel/>
              </a:ln>
            </p:spPr>
          </p:sp>
          <p:sp>
            <p:nvSpPr>
              <p:cNvPr id="40" name="Text 307"/>
              <p:cNvSpPr txBox="1"/>
              <p:nvPr/>
            </p:nvSpPr>
            <p:spPr>
              <a:xfrm>
                <a:off x="4161600" y="3581000"/>
                <a:ext cx="760000" cy="456000"/>
              </a:xfrm>
              <a:prstGeom prst="rect">
                <a:avLst/>
              </a:prstGeom>
              <a:noFill/>
            </p:spPr>
            <p:txBody>
              <a:bodyPr wrap="square" lIns="36000" tIns="18000" rIns="36000" bIns="1800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05000"/>
                  </a:lnSpc>
                </a:pPr>
                <a:endParaRPr sz="684"/>
              </a:p>
              <a:p>
                <a:pPr algn="ctr">
                  <a:lnSpc>
                    <a:spcPct val="105000"/>
                  </a:lnSpc>
                </a:pPr>
                <a:r>
                  <a:rPr sz="684">
                    <a:solidFill>
                      <a:srgbClr val="000000"/>
                    </a:solidFill>
                    <a:latin typeface="Calibri"/>
                  </a:rPr>
                  <a:t>Drink water from the lake</a:t>
                </a:r>
              </a:p>
              <a:p>
                <a:pPr algn="ctr">
                  <a:lnSpc>
                    <a:spcPct val="105000"/>
                  </a:lnSpc>
                </a:pPr>
                <a:endParaRPr/>
              </a:p>
            </p:txBody>
          </p:sp>
        </p:grpSp>
        <p:grpSp>
          <p:nvGrpSpPr>
            <p:cNvPr id="11" name="Decision"/>
            <p:cNvGrpSpPr/>
            <p:nvPr/>
          </p:nvGrpSpPr>
          <p:grpSpPr>
            <a:xfrm>
              <a:off x="4085600" y="4341000"/>
              <a:ext cx="912000" cy="456000"/>
              <a:chOff x="4085600" y="4341000"/>
              <a:chExt cx="912000" cy="456000"/>
            </a:xfrm>
          </p:grpSpPr>
          <p:sp>
            <p:nvSpPr>
              <p:cNvPr id="37" name="Freeform 36"/>
              <p:cNvSpPr/>
              <p:nvPr/>
            </p:nvSpPr>
            <p:spPr>
              <a:xfrm>
                <a:off x="4085600" y="4341000"/>
                <a:ext cx="912000" cy="456000"/>
              </a:xfrm>
              <a:custGeom>
                <a:avLst/>
                <a:gdLst/>
                <a:ahLst/>
                <a:cxnLst/>
                <a:rect l="0" t="0" r="0" b="0"/>
                <a:pathLst>
                  <a:path w="912000" h="456000">
                    <a:moveTo>
                      <a:pt x="456000" y="456000"/>
                    </a:moveTo>
                    <a:lnTo>
                      <a:pt x="912000" y="228000"/>
                    </a:lnTo>
                    <a:lnTo>
                      <a:pt x="456000" y="0"/>
                    </a:lnTo>
                    <a:lnTo>
                      <a:pt x="0" y="228000"/>
                    </a:lnTo>
                    <a:lnTo>
                      <a:pt x="456000" y="456000"/>
                    </a:lnTo>
                    <a:close/>
                  </a:path>
                </a:pathLst>
              </a:custGeom>
              <a:gradFill>
                <a:gsLst>
                  <a:gs pos="0">
                    <a:srgbClr val="FCFCFC"/>
                  </a:gs>
                  <a:gs pos="50000">
                    <a:srgbClr val="F5F5F5"/>
                  </a:gs>
                  <a:gs pos="100000">
                    <a:srgbClr val="EEEEEE"/>
                  </a:gs>
                </a:gsLst>
                <a:lin ang="5400000" scaled="0"/>
              </a:gradFill>
              <a:ln w="7600" cap="flat">
                <a:solidFill>
                  <a:srgbClr val="545454"/>
                </a:solidFill>
                <a:bevel/>
              </a:ln>
            </p:spPr>
          </p:sp>
          <p:sp>
            <p:nvSpPr>
              <p:cNvPr id="38" name="Text 308"/>
              <p:cNvSpPr txBox="1"/>
              <p:nvPr/>
            </p:nvSpPr>
            <p:spPr>
              <a:xfrm>
                <a:off x="4085600" y="4341000"/>
                <a:ext cx="912000" cy="456000"/>
              </a:xfrm>
              <a:prstGeom prst="rect">
                <a:avLst/>
              </a:prstGeom>
              <a:noFill/>
            </p:spPr>
            <p:txBody>
              <a:bodyPr wrap="square" lIns="36000" tIns="18000" rIns="36000" bIns="180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sz="760"/>
              </a:p>
              <a:p>
                <a:pPr algn="ctr"/>
                <a:r>
                  <a:rPr sz="760">
                    <a:solidFill>
                      <a:srgbClr val="000000"/>
                    </a:solidFill>
                    <a:latin typeface="Arial"/>
                  </a:rPr>
                  <a:t>Approach Bahtahagos</a:t>
                </a:r>
              </a:p>
              <a:p>
                <a:pPr algn="ctr"/>
                <a:endParaRPr/>
              </a:p>
            </p:txBody>
          </p:sp>
        </p:grpSp>
        <p:grpSp>
          <p:nvGrpSpPr>
            <p:cNvPr id="12" name="Process"/>
            <p:cNvGrpSpPr/>
            <p:nvPr/>
          </p:nvGrpSpPr>
          <p:grpSpPr>
            <a:xfrm>
              <a:off x="5712000" y="4341000"/>
              <a:ext cx="760000" cy="456000"/>
              <a:chOff x="5712000" y="4341000"/>
              <a:chExt cx="760000" cy="456000"/>
            </a:xfrm>
          </p:grpSpPr>
          <p:sp>
            <p:nvSpPr>
              <p:cNvPr id="35" name="Freeform 34"/>
              <p:cNvSpPr/>
              <p:nvPr/>
            </p:nvSpPr>
            <p:spPr>
              <a:xfrm>
                <a:off x="5712000" y="4341000"/>
                <a:ext cx="760000" cy="456000"/>
              </a:xfrm>
              <a:custGeom>
                <a:avLst/>
                <a:gdLst/>
                <a:ahLst/>
                <a:cxnLst/>
                <a:rect l="0" t="0" r="0" b="0"/>
                <a:pathLst>
                  <a:path w="760000" h="456000">
                    <a:moveTo>
                      <a:pt x="760000" y="456000"/>
                    </a:moveTo>
                    <a:lnTo>
                      <a:pt x="760000" y="0"/>
                    </a:lnTo>
                    <a:lnTo>
                      <a:pt x="0" y="0"/>
                    </a:lnTo>
                    <a:lnTo>
                      <a:pt x="0" y="456000"/>
                    </a:lnTo>
                    <a:lnTo>
                      <a:pt x="760000" y="456000"/>
                    </a:lnTo>
                    <a:close/>
                  </a:path>
                </a:pathLst>
              </a:custGeom>
              <a:gradFill>
                <a:gsLst>
                  <a:gs pos="0">
                    <a:srgbClr val="FCFCFC"/>
                  </a:gs>
                  <a:gs pos="50000">
                    <a:srgbClr val="F5F5F5"/>
                  </a:gs>
                  <a:gs pos="100000">
                    <a:srgbClr val="EEEEEE"/>
                  </a:gs>
                </a:gsLst>
                <a:lin ang="5400000" scaled="0"/>
              </a:gradFill>
              <a:ln w="7600" cap="flat">
                <a:solidFill>
                  <a:srgbClr val="545454"/>
                </a:solidFill>
                <a:bevel/>
              </a:ln>
            </p:spPr>
          </p:sp>
          <p:sp>
            <p:nvSpPr>
              <p:cNvPr id="36" name="Text 309"/>
              <p:cNvSpPr txBox="1"/>
              <p:nvPr/>
            </p:nvSpPr>
            <p:spPr>
              <a:xfrm>
                <a:off x="5712000" y="4341000"/>
                <a:ext cx="760000" cy="456000"/>
              </a:xfrm>
              <a:prstGeom prst="rect">
                <a:avLst/>
              </a:prstGeom>
              <a:noFill/>
            </p:spPr>
            <p:txBody>
              <a:bodyPr wrap="square" lIns="36000" tIns="18000" rIns="36000" bIns="180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sz="760">
                    <a:solidFill>
                      <a:srgbClr val="000000"/>
                    </a:solidFill>
                    <a:latin typeface="Arial"/>
                  </a:rPr>
                  <a:t>The game terminates</a:t>
                </a:r>
              </a:p>
            </p:txBody>
          </p:sp>
        </p:grpSp>
        <p:grpSp>
          <p:nvGrpSpPr>
            <p:cNvPr id="13" name="Process"/>
            <p:cNvGrpSpPr/>
            <p:nvPr/>
          </p:nvGrpSpPr>
          <p:grpSpPr>
            <a:xfrm>
              <a:off x="4161600" y="5101000"/>
              <a:ext cx="760000" cy="456000"/>
              <a:chOff x="4161600" y="5101000"/>
              <a:chExt cx="760000" cy="456000"/>
            </a:xfrm>
          </p:grpSpPr>
          <p:sp>
            <p:nvSpPr>
              <p:cNvPr id="33" name="Freeform 32"/>
              <p:cNvSpPr/>
              <p:nvPr/>
            </p:nvSpPr>
            <p:spPr>
              <a:xfrm>
                <a:off x="4161600" y="5101000"/>
                <a:ext cx="760000" cy="456000"/>
              </a:xfrm>
              <a:custGeom>
                <a:avLst/>
                <a:gdLst/>
                <a:ahLst/>
                <a:cxnLst/>
                <a:rect l="0" t="0" r="0" b="0"/>
                <a:pathLst>
                  <a:path w="760000" h="456000">
                    <a:moveTo>
                      <a:pt x="760000" y="456000"/>
                    </a:moveTo>
                    <a:lnTo>
                      <a:pt x="760000" y="0"/>
                    </a:lnTo>
                    <a:lnTo>
                      <a:pt x="0" y="0"/>
                    </a:lnTo>
                    <a:lnTo>
                      <a:pt x="0" y="456000"/>
                    </a:lnTo>
                    <a:lnTo>
                      <a:pt x="760000" y="456000"/>
                    </a:lnTo>
                    <a:close/>
                  </a:path>
                </a:pathLst>
              </a:custGeom>
              <a:gradFill>
                <a:gsLst>
                  <a:gs pos="0">
                    <a:srgbClr val="FCFCFC"/>
                  </a:gs>
                  <a:gs pos="50000">
                    <a:srgbClr val="F5F5F5"/>
                  </a:gs>
                  <a:gs pos="100000">
                    <a:srgbClr val="EEEEEE"/>
                  </a:gs>
                </a:gsLst>
                <a:lin ang="5400000" scaled="0"/>
              </a:gradFill>
              <a:ln w="7600" cap="flat">
                <a:solidFill>
                  <a:srgbClr val="545454"/>
                </a:solidFill>
                <a:bevel/>
              </a:ln>
            </p:spPr>
          </p:sp>
          <p:sp>
            <p:nvSpPr>
              <p:cNvPr id="34" name="Text 310"/>
              <p:cNvSpPr txBox="1"/>
              <p:nvPr/>
            </p:nvSpPr>
            <p:spPr>
              <a:xfrm>
                <a:off x="4161600" y="5101000"/>
                <a:ext cx="760000" cy="456000"/>
              </a:xfrm>
              <a:prstGeom prst="rect">
                <a:avLst/>
              </a:prstGeom>
              <a:noFill/>
            </p:spPr>
            <p:txBody>
              <a:bodyPr wrap="square" lIns="36000" tIns="18000" rIns="36000" bIns="180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sz="760">
                    <a:solidFill>
                      <a:srgbClr val="000000"/>
                    </a:solidFill>
                    <a:latin typeface="Arial"/>
                  </a:rPr>
                  <a:t>Recieve sword from Bahtahagos</a:t>
                </a:r>
              </a:p>
            </p:txBody>
          </p:sp>
        </p:grpSp>
        <p:grpSp>
          <p:nvGrpSpPr>
            <p:cNvPr id="14" name="Start or Terminator"/>
            <p:cNvGrpSpPr/>
            <p:nvPr/>
          </p:nvGrpSpPr>
          <p:grpSpPr>
            <a:xfrm>
              <a:off x="4161600" y="5861000"/>
              <a:ext cx="760000" cy="304000"/>
              <a:chOff x="4161600" y="5861000"/>
              <a:chExt cx="760000" cy="304000"/>
            </a:xfrm>
          </p:grpSpPr>
          <p:sp>
            <p:nvSpPr>
              <p:cNvPr id="31" name="Terminator"/>
              <p:cNvSpPr/>
              <p:nvPr/>
            </p:nvSpPr>
            <p:spPr>
              <a:xfrm>
                <a:off x="4161600" y="5861000"/>
                <a:ext cx="760000" cy="304000"/>
              </a:xfrm>
              <a:custGeom>
                <a:avLst/>
                <a:gdLst/>
                <a:ahLst/>
                <a:cxnLst/>
                <a:rect l="0" t="0" r="0" b="0"/>
                <a:pathLst>
                  <a:path w="760000" h="304000">
                    <a:moveTo>
                      <a:pt x="152000" y="304000"/>
                    </a:moveTo>
                    <a:lnTo>
                      <a:pt x="608000" y="304000"/>
                    </a:lnTo>
                    <a:cubicBezTo>
                      <a:pt x="691950" y="304000"/>
                      <a:pt x="760000" y="235950"/>
                      <a:pt x="760000" y="152000"/>
                    </a:cubicBezTo>
                    <a:cubicBezTo>
                      <a:pt x="760000" y="68050"/>
                      <a:pt x="691950" y="0"/>
                      <a:pt x="608000" y="0"/>
                    </a:cubicBezTo>
                    <a:lnTo>
                      <a:pt x="152000" y="0"/>
                    </a:lnTo>
                    <a:cubicBezTo>
                      <a:pt x="68050" y="0"/>
                      <a:pt x="0" y="68050"/>
                      <a:pt x="0" y="152000"/>
                    </a:cubicBezTo>
                    <a:cubicBezTo>
                      <a:pt x="0" y="235950"/>
                      <a:pt x="68050" y="304000"/>
                      <a:pt x="152000" y="304000"/>
                    </a:cubicBezTo>
                    <a:close/>
                  </a:path>
                </a:pathLst>
              </a:custGeom>
              <a:gradFill>
                <a:gsLst>
                  <a:gs pos="0">
                    <a:srgbClr val="FCFCFC"/>
                  </a:gs>
                  <a:gs pos="50000">
                    <a:srgbClr val="F5F5F5"/>
                  </a:gs>
                  <a:gs pos="100000">
                    <a:srgbClr val="EEEEEE"/>
                  </a:gs>
                </a:gsLst>
                <a:lin ang="5400000" scaled="0"/>
              </a:gradFill>
              <a:ln w="7600" cap="flat">
                <a:solidFill>
                  <a:srgbClr val="545454"/>
                </a:solidFill>
                <a:bevel/>
              </a:ln>
            </p:spPr>
          </p:sp>
          <p:sp>
            <p:nvSpPr>
              <p:cNvPr id="32" name="Text 311"/>
              <p:cNvSpPr txBox="1"/>
              <p:nvPr/>
            </p:nvSpPr>
            <p:spPr>
              <a:xfrm>
                <a:off x="4161600" y="5861000"/>
                <a:ext cx="760000" cy="304000"/>
              </a:xfrm>
              <a:prstGeom prst="rect">
                <a:avLst/>
              </a:prstGeom>
              <a:noFill/>
            </p:spPr>
            <p:txBody>
              <a:bodyPr wrap="square" lIns="36000" tIns="18000" rIns="36000" bIns="180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sz="760">
                    <a:solidFill>
                      <a:srgbClr val="000000"/>
                    </a:solidFill>
                    <a:latin typeface="Arial"/>
                  </a:rPr>
                  <a:t>End of Level 1</a:t>
                </a:r>
              </a:p>
            </p:txBody>
          </p:sp>
        </p:grpSp>
        <p:sp>
          <p:nvSpPr>
            <p:cNvPr id="15" name="ConnectLine"/>
            <p:cNvSpPr/>
            <p:nvPr/>
          </p:nvSpPr>
          <p:spPr>
            <a:xfrm>
              <a:off x="4541600" y="997000"/>
              <a:ext cx="0" cy="304000"/>
            </a:xfrm>
            <a:custGeom>
              <a:avLst/>
              <a:gdLst/>
              <a:ahLst/>
              <a:cxnLst/>
              <a:rect l="0" t="0" r="0" b="0"/>
              <a:pathLst>
                <a:path h="304000" fill="none">
                  <a:moveTo>
                    <a:pt x="0" y="0"/>
                  </a:moveTo>
                  <a:lnTo>
                    <a:pt x="0" y="304000"/>
                  </a:lnTo>
                </a:path>
              </a:pathLst>
            </a:custGeom>
            <a:solidFill>
              <a:srgbClr val="FFFFFF"/>
            </a:solidFill>
            <a:ln w="7600" cap="flat">
              <a:solidFill>
                <a:srgbClr val="545454"/>
              </a:solidFill>
              <a:bevel/>
              <a:tailEnd type="triangle" w="med" len="med"/>
            </a:ln>
          </p:spPr>
        </p:sp>
        <p:sp>
          <p:nvSpPr>
            <p:cNvPr id="16" name="ConnectLine"/>
            <p:cNvSpPr/>
            <p:nvPr/>
          </p:nvSpPr>
          <p:spPr>
            <a:xfrm>
              <a:off x="4541600" y="1757000"/>
              <a:ext cx="0" cy="304000"/>
            </a:xfrm>
            <a:custGeom>
              <a:avLst/>
              <a:gdLst/>
              <a:ahLst/>
              <a:cxnLst/>
              <a:rect l="0" t="0" r="0" b="0"/>
              <a:pathLst>
                <a:path h="304000" fill="none">
                  <a:moveTo>
                    <a:pt x="0" y="0"/>
                  </a:moveTo>
                  <a:lnTo>
                    <a:pt x="0" y="304000"/>
                  </a:lnTo>
                </a:path>
              </a:pathLst>
            </a:custGeom>
            <a:solidFill>
              <a:srgbClr val="FFFFFF"/>
            </a:solidFill>
            <a:ln w="7600" cap="flat">
              <a:solidFill>
                <a:srgbClr val="545454"/>
              </a:solidFill>
              <a:bevel/>
              <a:tailEnd type="triangle" w="med" len="med"/>
            </a:ln>
          </p:spPr>
        </p:sp>
        <p:sp>
          <p:nvSpPr>
            <p:cNvPr id="17" name="ConnectLine"/>
            <p:cNvSpPr/>
            <p:nvPr/>
          </p:nvSpPr>
          <p:spPr>
            <a:xfrm>
              <a:off x="4541600" y="2517000"/>
              <a:ext cx="0" cy="304000"/>
            </a:xfrm>
            <a:custGeom>
              <a:avLst/>
              <a:gdLst/>
              <a:ahLst/>
              <a:cxnLst/>
              <a:rect l="0" t="0" r="0" b="0"/>
              <a:pathLst>
                <a:path h="304000" fill="none">
                  <a:moveTo>
                    <a:pt x="0" y="0"/>
                  </a:moveTo>
                  <a:lnTo>
                    <a:pt x="0" y="304000"/>
                  </a:lnTo>
                </a:path>
              </a:pathLst>
            </a:custGeom>
            <a:solidFill>
              <a:srgbClr val="FFFFFF"/>
            </a:solidFill>
            <a:ln w="7600" cap="flat">
              <a:solidFill>
                <a:srgbClr val="545454"/>
              </a:solidFill>
              <a:bevel/>
              <a:tailEnd type="triangle" w="med" len="med"/>
            </a:ln>
          </p:spPr>
        </p:sp>
        <p:sp>
          <p:nvSpPr>
            <p:cNvPr id="18" name="ConnectLine"/>
            <p:cNvSpPr/>
            <p:nvPr/>
          </p:nvSpPr>
          <p:spPr>
            <a:xfrm>
              <a:off x="4541600" y="3277000"/>
              <a:ext cx="0" cy="304000"/>
            </a:xfrm>
            <a:custGeom>
              <a:avLst/>
              <a:gdLst/>
              <a:ahLst/>
              <a:cxnLst/>
              <a:rect l="0" t="0" r="0" b="0"/>
              <a:pathLst>
                <a:path h="304000" fill="none">
                  <a:moveTo>
                    <a:pt x="0" y="0"/>
                  </a:moveTo>
                  <a:lnTo>
                    <a:pt x="0" y="304000"/>
                  </a:lnTo>
                </a:path>
              </a:pathLst>
            </a:custGeom>
            <a:solidFill>
              <a:srgbClr val="FFFFFF"/>
            </a:solidFill>
            <a:ln w="7600" cap="flat">
              <a:solidFill>
                <a:srgbClr val="545454"/>
              </a:solidFill>
              <a:bevel/>
              <a:tailEnd type="triangle" w="med" len="med"/>
            </a:ln>
          </p:spPr>
        </p:sp>
        <p:sp>
          <p:nvSpPr>
            <p:cNvPr id="19" name="ConnectLine"/>
            <p:cNvSpPr/>
            <p:nvPr/>
          </p:nvSpPr>
          <p:spPr>
            <a:xfrm>
              <a:off x="4541600" y="4037000"/>
              <a:ext cx="0" cy="304000"/>
            </a:xfrm>
            <a:custGeom>
              <a:avLst/>
              <a:gdLst/>
              <a:ahLst/>
              <a:cxnLst/>
              <a:rect l="0" t="0" r="0" b="0"/>
              <a:pathLst>
                <a:path h="304000" fill="none">
                  <a:moveTo>
                    <a:pt x="0" y="0"/>
                  </a:moveTo>
                  <a:lnTo>
                    <a:pt x="0" y="304000"/>
                  </a:lnTo>
                </a:path>
              </a:pathLst>
            </a:custGeom>
            <a:solidFill>
              <a:srgbClr val="FFFFFF"/>
            </a:solidFill>
            <a:ln w="7600" cap="flat">
              <a:solidFill>
                <a:srgbClr val="545454"/>
              </a:solidFill>
              <a:bevel/>
              <a:tailEnd type="triangle" w="med" len="med"/>
            </a:ln>
          </p:spPr>
        </p:sp>
        <p:sp>
          <p:nvSpPr>
            <p:cNvPr id="20" name="ConnectLine"/>
            <p:cNvSpPr/>
            <p:nvPr/>
          </p:nvSpPr>
          <p:spPr>
            <a:xfrm>
              <a:off x="4997600" y="4569000"/>
              <a:ext cx="714400" cy="0"/>
            </a:xfrm>
            <a:custGeom>
              <a:avLst/>
              <a:gdLst/>
              <a:ahLst/>
              <a:cxnLst/>
              <a:rect l="0" t="0" r="0" b="0"/>
              <a:pathLst>
                <a:path w="714400" fill="none">
                  <a:moveTo>
                    <a:pt x="0" y="0"/>
                  </a:moveTo>
                  <a:lnTo>
                    <a:pt x="714400" y="0"/>
                  </a:lnTo>
                </a:path>
              </a:pathLst>
            </a:custGeom>
            <a:solidFill>
              <a:srgbClr val="FFFFFF"/>
            </a:solidFill>
            <a:ln w="7600" cap="flat">
              <a:solidFill>
                <a:srgbClr val="545454"/>
              </a:solidFill>
              <a:bevel/>
              <a:tailEnd type="triangle" w="med" len="med"/>
            </a:ln>
          </p:spPr>
        </p:sp>
        <p:sp>
          <p:nvSpPr>
            <p:cNvPr id="21" name="ConnectLine"/>
            <p:cNvSpPr/>
            <p:nvPr/>
          </p:nvSpPr>
          <p:spPr>
            <a:xfrm>
              <a:off x="4541600" y="4797000"/>
              <a:ext cx="0" cy="304000"/>
            </a:xfrm>
            <a:custGeom>
              <a:avLst/>
              <a:gdLst/>
              <a:ahLst/>
              <a:cxnLst/>
              <a:rect l="0" t="0" r="0" b="0"/>
              <a:pathLst>
                <a:path h="304000" fill="none">
                  <a:moveTo>
                    <a:pt x="0" y="0"/>
                  </a:moveTo>
                  <a:lnTo>
                    <a:pt x="0" y="304000"/>
                  </a:lnTo>
                </a:path>
              </a:pathLst>
            </a:custGeom>
            <a:solidFill>
              <a:srgbClr val="FFFFFF"/>
            </a:solidFill>
            <a:ln w="7600" cap="flat">
              <a:solidFill>
                <a:srgbClr val="545454"/>
              </a:solidFill>
              <a:bevel/>
              <a:tailEnd type="triangle" w="med" len="med"/>
            </a:ln>
          </p:spPr>
        </p:sp>
        <p:sp>
          <p:nvSpPr>
            <p:cNvPr id="22" name="ConnectLine"/>
            <p:cNvSpPr/>
            <p:nvPr/>
          </p:nvSpPr>
          <p:spPr>
            <a:xfrm>
              <a:off x="4541600" y="5557000"/>
              <a:ext cx="0" cy="304000"/>
            </a:xfrm>
            <a:custGeom>
              <a:avLst/>
              <a:gdLst/>
              <a:ahLst/>
              <a:cxnLst/>
              <a:rect l="0" t="0" r="0" b="0"/>
              <a:pathLst>
                <a:path h="304000" fill="none">
                  <a:moveTo>
                    <a:pt x="0" y="0"/>
                  </a:moveTo>
                  <a:lnTo>
                    <a:pt x="0" y="304000"/>
                  </a:lnTo>
                </a:path>
              </a:pathLst>
            </a:custGeom>
            <a:solidFill>
              <a:srgbClr val="FFFFFF"/>
            </a:solidFill>
            <a:ln w="7600" cap="flat">
              <a:solidFill>
                <a:srgbClr val="545454"/>
              </a:solidFill>
              <a:bevel/>
              <a:tailEnd type="triangle" w="med" len="med"/>
            </a:ln>
          </p:spPr>
        </p:sp>
        <p:sp>
          <p:nvSpPr>
            <p:cNvPr id="23" name="ConnectLine"/>
            <p:cNvSpPr/>
            <p:nvPr/>
          </p:nvSpPr>
          <p:spPr>
            <a:xfrm>
              <a:off x="4040000" y="3049000"/>
              <a:ext cx="608000" cy="0"/>
            </a:xfrm>
            <a:custGeom>
              <a:avLst/>
              <a:gdLst/>
              <a:ahLst/>
              <a:cxnLst/>
              <a:rect l="0" t="0" r="0" b="0"/>
              <a:pathLst>
                <a:path w="608000" fill="none">
                  <a:moveTo>
                    <a:pt x="0" y="0"/>
                  </a:moveTo>
                  <a:lnTo>
                    <a:pt x="-608000" y="0"/>
                  </a:lnTo>
                </a:path>
              </a:pathLst>
            </a:custGeom>
            <a:solidFill>
              <a:srgbClr val="FFFFFF"/>
            </a:solidFill>
            <a:ln w="7600" cap="flat">
              <a:solidFill>
                <a:srgbClr val="545454"/>
              </a:solidFill>
              <a:bevel/>
              <a:tailEnd type="triangle" w="med" len="med"/>
            </a:ln>
          </p:spPr>
        </p:sp>
        <p:sp>
          <p:nvSpPr>
            <p:cNvPr id="24" name="ConnectLine"/>
            <p:cNvSpPr/>
            <p:nvPr/>
          </p:nvSpPr>
          <p:spPr>
            <a:xfrm>
              <a:off x="5104000" y="1529000"/>
              <a:ext cx="516800" cy="380000"/>
            </a:xfrm>
            <a:custGeom>
              <a:avLst/>
              <a:gdLst/>
              <a:ahLst/>
              <a:cxnLst/>
              <a:rect l="0" t="0" r="0" b="0"/>
              <a:pathLst>
                <a:path w="516800" h="380000" fill="none">
                  <a:moveTo>
                    <a:pt x="0" y="0"/>
                  </a:moveTo>
                  <a:lnTo>
                    <a:pt x="243200" y="0"/>
                  </a:lnTo>
                  <a:lnTo>
                    <a:pt x="243200" y="-380000"/>
                  </a:lnTo>
                  <a:lnTo>
                    <a:pt x="-516800" y="-380000"/>
                  </a:lnTo>
                </a:path>
              </a:pathLst>
            </a:custGeom>
            <a:solidFill>
              <a:srgbClr val="FFFFFF"/>
            </a:solidFill>
            <a:ln w="7600" cap="flat">
              <a:solidFill>
                <a:srgbClr val="545454"/>
              </a:solidFill>
              <a:bevel/>
              <a:tailEnd type="triangle" w="med" len="med"/>
            </a:ln>
          </p:spPr>
        </p:sp>
        <p:sp>
          <p:nvSpPr>
            <p:cNvPr id="25" name="Text 312"/>
            <p:cNvSpPr txBox="1"/>
            <p:nvPr/>
          </p:nvSpPr>
          <p:spPr>
            <a:xfrm>
              <a:off x="5256000" y="1240200"/>
              <a:ext cx="456000" cy="121600"/>
            </a:xfrm>
            <a:prstGeom prst="rect">
              <a:avLst/>
            </a:prstGeom>
            <a:noFill/>
          </p:spPr>
          <p:txBody>
            <a:bodyPr wrap="square" lIns="36000" tIns="18000" rIns="36000" bIns="180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sz="760">
                  <a:solidFill>
                    <a:srgbClr val="000000"/>
                  </a:solidFill>
                  <a:latin typeface="Arial"/>
                </a:rPr>
                <a:t>NO</a:t>
              </a:r>
            </a:p>
          </p:txBody>
        </p:sp>
        <p:sp>
          <p:nvSpPr>
            <p:cNvPr id="26" name="Text 313"/>
            <p:cNvSpPr txBox="1"/>
            <p:nvPr/>
          </p:nvSpPr>
          <p:spPr>
            <a:xfrm>
              <a:off x="4465600" y="3368200"/>
              <a:ext cx="456000" cy="121600"/>
            </a:xfrm>
            <a:prstGeom prst="rect">
              <a:avLst/>
            </a:prstGeom>
            <a:noFill/>
          </p:spPr>
          <p:txBody>
            <a:bodyPr wrap="square" lIns="36000" tIns="18000" rIns="36000" bIns="180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sz="760">
                  <a:solidFill>
                    <a:srgbClr val="000000"/>
                  </a:solidFill>
                  <a:latin typeface="Arial"/>
                </a:rPr>
                <a:t>NO</a:t>
              </a:r>
            </a:p>
          </p:txBody>
        </p:sp>
        <p:sp>
          <p:nvSpPr>
            <p:cNvPr id="27" name="Text 314"/>
            <p:cNvSpPr txBox="1"/>
            <p:nvPr/>
          </p:nvSpPr>
          <p:spPr>
            <a:xfrm>
              <a:off x="5043200" y="4409400"/>
              <a:ext cx="456000" cy="121600"/>
            </a:xfrm>
            <a:prstGeom prst="rect">
              <a:avLst/>
            </a:prstGeom>
            <a:noFill/>
          </p:spPr>
          <p:txBody>
            <a:bodyPr wrap="square" lIns="36000" tIns="18000" rIns="36000" bIns="180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sz="760">
                  <a:solidFill>
                    <a:srgbClr val="000000"/>
                  </a:solidFill>
                  <a:latin typeface="Arial"/>
                </a:rPr>
                <a:t>NO</a:t>
              </a:r>
            </a:p>
          </p:txBody>
        </p:sp>
        <p:sp>
          <p:nvSpPr>
            <p:cNvPr id="28" name="Text 315"/>
            <p:cNvSpPr txBox="1"/>
            <p:nvPr/>
          </p:nvSpPr>
          <p:spPr>
            <a:xfrm>
              <a:off x="4488400" y="1833000"/>
              <a:ext cx="410400" cy="152000"/>
            </a:xfrm>
            <a:prstGeom prst="rect">
              <a:avLst/>
            </a:prstGeom>
            <a:noFill/>
          </p:spPr>
          <p:txBody>
            <a:bodyPr wrap="square" lIns="36000" tIns="18000" rIns="36000" bIns="180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sz="760">
                  <a:solidFill>
                    <a:srgbClr val="000000"/>
                  </a:solidFill>
                  <a:latin typeface="Arial"/>
                </a:rPr>
                <a:t>YES</a:t>
              </a:r>
            </a:p>
          </p:txBody>
        </p:sp>
        <p:sp>
          <p:nvSpPr>
            <p:cNvPr id="29" name="Text 316"/>
            <p:cNvSpPr txBox="1"/>
            <p:nvPr/>
          </p:nvSpPr>
          <p:spPr>
            <a:xfrm>
              <a:off x="3568800" y="2897000"/>
              <a:ext cx="410400" cy="152000"/>
            </a:xfrm>
            <a:prstGeom prst="rect">
              <a:avLst/>
            </a:prstGeom>
            <a:noFill/>
          </p:spPr>
          <p:txBody>
            <a:bodyPr wrap="square" lIns="36000" tIns="18000" rIns="36000" bIns="180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sz="760">
                  <a:solidFill>
                    <a:srgbClr val="000000"/>
                  </a:solidFill>
                  <a:latin typeface="Arial"/>
                </a:rPr>
                <a:t>YES</a:t>
              </a:r>
            </a:p>
          </p:txBody>
        </p:sp>
        <p:sp>
          <p:nvSpPr>
            <p:cNvPr id="30" name="Text 317"/>
            <p:cNvSpPr txBox="1"/>
            <p:nvPr/>
          </p:nvSpPr>
          <p:spPr>
            <a:xfrm>
              <a:off x="4488400" y="4873000"/>
              <a:ext cx="410400" cy="152000"/>
            </a:xfrm>
            <a:prstGeom prst="rect">
              <a:avLst/>
            </a:prstGeom>
            <a:noFill/>
          </p:spPr>
          <p:txBody>
            <a:bodyPr wrap="square" lIns="36000" tIns="18000" rIns="36000" bIns="180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sz="760">
                  <a:solidFill>
                    <a:srgbClr val="000000"/>
                  </a:solidFill>
                  <a:latin typeface="Arial"/>
                </a:rPr>
                <a:t>YES</a:t>
              </a:r>
            </a:p>
          </p:txBody>
        </p:sp>
      </p:grpSp>
      <p:sp>
        <p:nvSpPr>
          <p:cNvPr id="52" name="Rectangle 51"/>
          <p:cNvSpPr/>
          <p:nvPr/>
        </p:nvSpPr>
        <p:spPr>
          <a:xfrm>
            <a:off x="7146164" y="445662"/>
            <a:ext cx="1709670" cy="8497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Prepared by Nathan </a:t>
            </a:r>
            <a:r>
              <a:rPr lang="en-US" dirty="0" err="1" smtClean="0"/>
              <a:t>Mathewos</a:t>
            </a:r>
            <a:endParaRPr lang="en-US" dirty="0"/>
          </a:p>
        </p:txBody>
      </p:sp>
    </p:spTree>
    <p:extLst>
      <p:ext uri="{BB962C8B-B14F-4D97-AF65-F5344CB8AC3E}">
        <p14:creationId xmlns:p14="http://schemas.microsoft.com/office/powerpoint/2010/main" xmlns="" val="32380777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
            </a:r>
            <a:br>
              <a:rPr lang="en-US" b="1" dirty="0" smtClean="0"/>
            </a:br>
            <a:r>
              <a:rPr lang="en-US" b="1" dirty="0" smtClean="0"/>
              <a:t>Architectural </a:t>
            </a:r>
            <a:r>
              <a:rPr lang="en-US" b="1" dirty="0"/>
              <a:t>Design</a:t>
            </a:r>
            <a:r>
              <a:rPr lang="en-US" dirty="0"/>
              <a:t/>
            </a:r>
            <a:br>
              <a:rPr lang="en-US" dirty="0"/>
            </a:br>
            <a:r>
              <a:rPr lang="en-US" sz="2700" dirty="0" smtClean="0"/>
              <a:t>graphical representation</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xmlns="" val="0"/>
              </a:ext>
            </a:extLst>
          </a:blip>
          <a:stretch>
            <a:fillRect/>
          </a:stretch>
        </p:blipFill>
        <p:spPr>
          <a:xfrm>
            <a:off x="2182082" y="2048396"/>
            <a:ext cx="4779836" cy="3905795"/>
          </a:xfrm>
        </p:spPr>
      </p:pic>
    </p:spTree>
    <p:extLst>
      <p:ext uri="{BB962C8B-B14F-4D97-AF65-F5344CB8AC3E}">
        <p14:creationId xmlns:p14="http://schemas.microsoft.com/office/powerpoint/2010/main" xmlns="" val="10594241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a:t>Description of architecture views</a:t>
            </a:r>
            <a:endParaRPr lang="en-US"/>
          </a:p>
        </p:txBody>
      </p:sp>
      <p:sp>
        <p:nvSpPr>
          <p:cNvPr id="3" name="Content Placeholder 2"/>
          <p:cNvSpPr>
            <a:spLocks noGrp="1"/>
          </p:cNvSpPr>
          <p:nvPr>
            <p:ph idx="1"/>
          </p:nvPr>
        </p:nvSpPr>
        <p:spPr/>
        <p:txBody>
          <a:bodyPr>
            <a:normAutofit fontScale="85000" lnSpcReduction="10000"/>
          </a:bodyPr>
          <a:lstStyle/>
          <a:p>
            <a:r>
              <a:rPr lang="en-US" b="1" dirty="0"/>
              <a:t>Environment</a:t>
            </a:r>
            <a:r>
              <a:rPr lang="en-US" dirty="0"/>
              <a:t>: the environment will look like a desert location since it is near </a:t>
            </a:r>
            <a:r>
              <a:rPr lang="en-US" dirty="0" err="1"/>
              <a:t>Dalol</a:t>
            </a:r>
            <a:r>
              <a:rPr lang="en-US" dirty="0"/>
              <a:t> (the lowest level on earth). </a:t>
            </a:r>
            <a:endParaRPr lang="en-US" dirty="0" smtClean="0"/>
          </a:p>
          <a:p>
            <a:endParaRPr lang="en-US" dirty="0"/>
          </a:p>
          <a:p>
            <a:endParaRPr lang="en-US" dirty="0" smtClean="0"/>
          </a:p>
          <a:p>
            <a:endParaRPr lang="en-US" dirty="0"/>
          </a:p>
          <a:p>
            <a:r>
              <a:rPr lang="en-US" b="1" dirty="0"/>
              <a:t>Challenge</a:t>
            </a:r>
            <a:r>
              <a:rPr lang="en-US" dirty="0"/>
              <a:t>: the challenge in this level is not a human enemy, but a challenge of getting over the environmental challenges. </a:t>
            </a:r>
          </a:p>
          <a:p>
            <a:r>
              <a:rPr lang="en-US" b="1" dirty="0"/>
              <a:t>Player</a:t>
            </a:r>
            <a:r>
              <a:rPr lang="en-US" dirty="0"/>
              <a:t>: the player stars with a drained health condition. </a:t>
            </a:r>
          </a:p>
          <a:p>
            <a:endParaRPr lang="en-US" dirty="0"/>
          </a:p>
          <a:p>
            <a:endParaRPr lang="en-US" dirty="0"/>
          </a:p>
        </p:txBody>
      </p:sp>
      <p:pic>
        <p:nvPicPr>
          <p:cNvPr id="7" name="Picture 6" descr="C:\Users\Nathan\Desktop\Adewa_Game\kalahari-desert-namibia_a__2297.jpg"/>
          <p:cNvPicPr/>
          <p:nvPr/>
        </p:nvPicPr>
        <p:blipFill>
          <a:blip r:embed="rId2">
            <a:extLst>
              <a:ext uri="{28A0092B-C50C-407E-A947-70E740481C1C}">
                <a14:useLocalDpi xmlns:a14="http://schemas.microsoft.com/office/drawing/2010/main" xmlns="" val="0"/>
              </a:ext>
            </a:extLst>
          </a:blip>
          <a:srcRect/>
          <a:stretch>
            <a:fillRect/>
          </a:stretch>
        </p:blipFill>
        <p:spPr bwMode="auto">
          <a:xfrm>
            <a:off x="1387928" y="2682649"/>
            <a:ext cx="6090557" cy="1541009"/>
          </a:xfrm>
          <a:prstGeom prst="rect">
            <a:avLst/>
          </a:prstGeom>
          <a:noFill/>
          <a:ln>
            <a:noFill/>
          </a:ln>
        </p:spPr>
      </p:pic>
    </p:spTree>
    <p:extLst>
      <p:ext uri="{BB962C8B-B14F-4D97-AF65-F5344CB8AC3E}">
        <p14:creationId xmlns:p14="http://schemas.microsoft.com/office/powerpoint/2010/main" xmlns="" val="27274592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
            </a:r>
            <a:br>
              <a:rPr lang="en-US" b="1" dirty="0" smtClean="0"/>
            </a:br>
            <a:r>
              <a:rPr lang="en-US" b="1" dirty="0"/>
              <a:t/>
            </a:r>
            <a:br>
              <a:rPr lang="en-US" b="1" dirty="0"/>
            </a:br>
            <a:r>
              <a:rPr lang="en-US" b="1" dirty="0" smtClean="0"/>
              <a:t>Interaction </a:t>
            </a:r>
            <a:r>
              <a:rPr lang="en-US" b="1" dirty="0"/>
              <a:t>between Views</a:t>
            </a:r>
            <a:r>
              <a:rPr lang="en-US" dirty="0"/>
              <a:t/>
            </a:r>
            <a:br>
              <a:rPr lang="en-US" dirty="0"/>
            </a:br>
            <a:endParaRPr lang="en-US" dirty="0"/>
          </a:p>
        </p:txBody>
      </p:sp>
      <p:sp>
        <p:nvSpPr>
          <p:cNvPr id="3" name="Content Placeholder 2"/>
          <p:cNvSpPr>
            <a:spLocks noGrp="1"/>
          </p:cNvSpPr>
          <p:nvPr>
            <p:ph idx="1"/>
          </p:nvPr>
        </p:nvSpPr>
        <p:spPr/>
        <p:txBody>
          <a:bodyPr/>
          <a:lstStyle/>
          <a:p>
            <a:r>
              <a:rPr lang="en-US" dirty="0" smtClean="0"/>
              <a:t>Map </a:t>
            </a:r>
          </a:p>
          <a:p>
            <a:r>
              <a:rPr lang="en-US" dirty="0" smtClean="0"/>
              <a:t>Player </a:t>
            </a:r>
          </a:p>
          <a:p>
            <a:r>
              <a:rPr lang="en-US" dirty="0" smtClean="0"/>
              <a:t>Environment (skybox)</a:t>
            </a:r>
          </a:p>
          <a:p>
            <a:r>
              <a:rPr lang="en-US" dirty="0" smtClean="0"/>
              <a:t>Sound</a:t>
            </a:r>
          </a:p>
          <a:p>
            <a:r>
              <a:rPr lang="en-US" dirty="0" smtClean="0"/>
              <a:t>GUI’s </a:t>
            </a:r>
          </a:p>
          <a:p>
            <a:endParaRPr lang="en-US" dirty="0"/>
          </a:p>
        </p:txBody>
      </p:sp>
      <p:pic>
        <p:nvPicPr>
          <p:cNvPr id="5" name="Picture 4" descr="C:\Users\Nathan\Desktop\Adewa_Game\level 1.png"/>
          <p:cNvPicPr/>
          <p:nvPr/>
        </p:nvPicPr>
        <p:blipFill>
          <a:blip r:embed="rId2">
            <a:extLst>
              <a:ext uri="{28A0092B-C50C-407E-A947-70E740481C1C}">
                <a14:useLocalDpi xmlns:a14="http://schemas.microsoft.com/office/drawing/2010/main" xmlns="" val="0"/>
              </a:ext>
            </a:extLst>
          </a:blip>
          <a:srcRect/>
          <a:stretch>
            <a:fillRect/>
          </a:stretch>
        </p:blipFill>
        <p:spPr bwMode="auto">
          <a:xfrm>
            <a:off x="4495800" y="2514600"/>
            <a:ext cx="4191000" cy="3505200"/>
          </a:xfrm>
          <a:prstGeom prst="rect">
            <a:avLst/>
          </a:prstGeom>
          <a:noFill/>
          <a:ln>
            <a:noFill/>
          </a:ln>
        </p:spPr>
      </p:pic>
    </p:spTree>
    <p:extLst>
      <p:ext uri="{BB962C8B-B14F-4D97-AF65-F5344CB8AC3E}">
        <p14:creationId xmlns:p14="http://schemas.microsoft.com/office/powerpoint/2010/main" xmlns="" val="24051399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47918" y="567079"/>
            <a:ext cx="4552682" cy="5557162"/>
          </a:xfrm>
          <a:prstGeom prst="rect">
            <a:avLst/>
          </a:prstGeom>
        </p:spPr>
        <p:txBody>
          <a:bodyPr wrap="square">
            <a:spAutoFit/>
          </a:bodyPr>
          <a:lstStyle/>
          <a:p>
            <a:pPr algn="just">
              <a:lnSpc>
                <a:spcPct val="107000"/>
              </a:lnSpc>
              <a:spcAft>
                <a:spcPts val="800"/>
              </a:spcAft>
            </a:pPr>
            <a:r>
              <a:rPr lang="en-US" b="1" u="sng" dirty="0" smtClean="0">
                <a:effectLst/>
                <a:latin typeface="Times New Roman" panose="02020603050405020304" pitchFamily="18" charset="0"/>
                <a:ea typeface="Calibri" panose="020F0502020204030204" pitchFamily="34" charset="0"/>
                <a:cs typeface="Times New Roman" panose="02020603050405020304" pitchFamily="18" charset="0"/>
              </a:rPr>
              <a:t>CORE GAME PLAY</a:t>
            </a:r>
            <a:endParaRPr lang="en-US" sz="1600" dirty="0" smtClean="0">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en-US" b="1" u="sng" dirty="0" smtClean="0">
                <a:effectLst/>
                <a:latin typeface="Times New Roman" panose="02020603050405020304" pitchFamily="18" charset="0"/>
                <a:ea typeface="Calibri" panose="020F0502020204030204" pitchFamily="34" charset="0"/>
                <a:cs typeface="Times New Roman" panose="02020603050405020304" pitchFamily="18" charset="0"/>
              </a:rPr>
              <a:t>HAPPENINGS IN THIS LEVEL</a:t>
            </a:r>
            <a:endParaRPr lang="en-US" sz="1600" dirty="0" smtClean="0">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gn="just">
              <a:lnSpc>
                <a:spcPct val="115000"/>
              </a:lnSpc>
              <a:spcBef>
                <a:spcPts val="0"/>
              </a:spcBef>
              <a:spcAft>
                <a:spcPts val="1000"/>
              </a:spcAft>
              <a:buFont typeface="Calibri" panose="020F0502020204030204" pitchFamily="34" charset="0"/>
              <a:buChar char="-"/>
            </a:pPr>
            <a:r>
              <a:rPr lang="en-US" dirty="0" smtClean="0">
                <a:effectLst/>
                <a:latin typeface="Times New Roman" panose="02020603050405020304" pitchFamily="18" charset="0"/>
                <a:ea typeface="Calibri" panose="020F0502020204030204" pitchFamily="34" charset="0"/>
                <a:cs typeface="Times New Roman" panose="02020603050405020304" pitchFamily="18" charset="0"/>
              </a:rPr>
              <a:t>Player finds a wounded soldier with a message and reads it.</a:t>
            </a:r>
            <a:endParaRPr lang="en-US" sz="1600" dirty="0" smtClean="0">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gn="just">
              <a:lnSpc>
                <a:spcPct val="115000"/>
              </a:lnSpc>
              <a:spcBef>
                <a:spcPts val="0"/>
              </a:spcBef>
              <a:spcAft>
                <a:spcPts val="1000"/>
              </a:spcAft>
              <a:buFont typeface="Calibri" panose="020F0502020204030204" pitchFamily="34" charset="0"/>
              <a:buChar char="-"/>
            </a:pPr>
            <a:r>
              <a:rPr lang="en-US" dirty="0" smtClean="0">
                <a:effectLst/>
                <a:latin typeface="Times New Roman" panose="02020603050405020304" pitchFamily="18" charset="0"/>
                <a:ea typeface="Calibri" panose="020F0502020204030204" pitchFamily="34" charset="0"/>
                <a:cs typeface="Times New Roman" panose="02020603050405020304" pitchFamily="18" charset="0"/>
              </a:rPr>
              <a:t>Player decides to go to </a:t>
            </a:r>
            <a:r>
              <a:rPr lang="en-US" dirty="0" err="1" smtClean="0">
                <a:effectLst/>
                <a:latin typeface="Times New Roman" panose="02020603050405020304" pitchFamily="18" charset="0"/>
                <a:ea typeface="Calibri" panose="020F0502020204030204" pitchFamily="34" charset="0"/>
                <a:cs typeface="Times New Roman" panose="02020603050405020304" pitchFamily="18" charset="0"/>
              </a:rPr>
              <a:t>Halai</a:t>
            </a:r>
            <a:r>
              <a:rPr lang="en-US" dirty="0" smtClean="0">
                <a:effectLst/>
                <a:latin typeface="Times New Roman" panose="02020603050405020304" pitchFamily="18" charset="0"/>
                <a:ea typeface="Calibri" panose="020F0502020204030204" pitchFamily="34" charset="0"/>
                <a:cs typeface="Times New Roman" panose="02020603050405020304" pitchFamily="18" charset="0"/>
              </a:rPr>
              <a:t> (</a:t>
            </a:r>
            <a:r>
              <a:rPr lang="en-US" dirty="0" err="1" smtClean="0">
                <a:effectLst/>
                <a:latin typeface="Times New Roman" panose="02020603050405020304" pitchFamily="18" charset="0"/>
                <a:ea typeface="Calibri" panose="020F0502020204030204" pitchFamily="34" charset="0"/>
                <a:cs typeface="Times New Roman" panose="02020603050405020304" pitchFamily="18" charset="0"/>
              </a:rPr>
              <a:t>Bahta</a:t>
            </a:r>
            <a:r>
              <a:rPr lang="en-US" dirty="0" smtClean="0">
                <a:effectLst/>
                <a:latin typeface="Times New Roman" panose="02020603050405020304" pitchFamily="18" charset="0"/>
                <a:ea typeface="Calibri" panose="020F0502020204030204" pitchFamily="34" charset="0"/>
                <a:cs typeface="Times New Roman" panose="02020603050405020304" pitchFamily="18" charset="0"/>
              </a:rPr>
              <a:t> </a:t>
            </a:r>
            <a:r>
              <a:rPr lang="en-US" dirty="0" err="1" smtClean="0">
                <a:effectLst/>
                <a:latin typeface="Times New Roman" panose="02020603050405020304" pitchFamily="18" charset="0"/>
                <a:ea typeface="Calibri" panose="020F0502020204030204" pitchFamily="34" charset="0"/>
                <a:cs typeface="Times New Roman" panose="02020603050405020304" pitchFamily="18" charset="0"/>
              </a:rPr>
              <a:t>Hagos's</a:t>
            </a:r>
            <a:r>
              <a:rPr lang="en-US" dirty="0" smtClean="0">
                <a:effectLst/>
                <a:latin typeface="Times New Roman" panose="02020603050405020304" pitchFamily="18" charset="0"/>
                <a:ea typeface="Calibri" panose="020F0502020204030204" pitchFamily="34" charset="0"/>
                <a:cs typeface="Times New Roman" panose="02020603050405020304" pitchFamily="18" charset="0"/>
              </a:rPr>
              <a:t> location).Player knows </a:t>
            </a:r>
            <a:r>
              <a:rPr lang="en-US" dirty="0" err="1" smtClean="0">
                <a:effectLst/>
                <a:latin typeface="Times New Roman" panose="02020603050405020304" pitchFamily="18" charset="0"/>
                <a:ea typeface="Calibri" panose="020F0502020204030204" pitchFamily="34" charset="0"/>
                <a:cs typeface="Times New Roman" panose="02020603050405020304" pitchFamily="18" charset="0"/>
              </a:rPr>
              <a:t>Bahta's</a:t>
            </a:r>
            <a:r>
              <a:rPr lang="en-US" dirty="0" smtClean="0">
                <a:effectLst/>
                <a:latin typeface="Times New Roman" panose="02020603050405020304" pitchFamily="18" charset="0"/>
                <a:ea typeface="Calibri" panose="020F0502020204030204" pitchFamily="34" charset="0"/>
                <a:cs typeface="Times New Roman" panose="02020603050405020304" pitchFamily="18" charset="0"/>
              </a:rPr>
              <a:t> location from the map popping in a corner.</a:t>
            </a:r>
            <a:endParaRPr lang="en-US" sz="1600" dirty="0" smtClean="0">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gn="just">
              <a:lnSpc>
                <a:spcPct val="115000"/>
              </a:lnSpc>
              <a:spcBef>
                <a:spcPts val="0"/>
              </a:spcBef>
              <a:spcAft>
                <a:spcPts val="1000"/>
              </a:spcAft>
              <a:buFont typeface="Calibri" panose="020F0502020204030204" pitchFamily="34" charset="0"/>
              <a:buChar char="-"/>
            </a:pPr>
            <a:r>
              <a:rPr lang="en-US" dirty="0" smtClean="0">
                <a:effectLst/>
                <a:latin typeface="Times New Roman" panose="02020603050405020304" pitchFamily="18" charset="0"/>
                <a:ea typeface="Calibri" panose="020F0502020204030204" pitchFamily="34" charset="0"/>
                <a:cs typeface="Times New Roman" panose="02020603050405020304" pitchFamily="18" charset="0"/>
              </a:rPr>
              <a:t>Player gets to water.</a:t>
            </a:r>
            <a:endParaRPr lang="en-US" sz="1600" dirty="0" smtClean="0">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gn="just">
              <a:lnSpc>
                <a:spcPct val="107000"/>
              </a:lnSpc>
              <a:spcBef>
                <a:spcPts val="0"/>
              </a:spcBef>
              <a:spcAft>
                <a:spcPts val="0"/>
              </a:spcAft>
              <a:buFont typeface="Calibri" panose="020F0502020204030204" pitchFamily="34" charset="0"/>
              <a:buChar char="-"/>
            </a:pPr>
            <a:r>
              <a:rPr lang="en-US" dirty="0" smtClean="0">
                <a:effectLst/>
                <a:latin typeface="Times New Roman" panose="02020603050405020304" pitchFamily="18" charset="0"/>
                <a:ea typeface="Calibri" panose="020F0502020204030204" pitchFamily="34" charset="0"/>
                <a:cs typeface="Times New Roman" panose="02020603050405020304" pitchFamily="18" charset="0"/>
              </a:rPr>
              <a:t>Health deterioration (Player's health deteriorates due to the weather). </a:t>
            </a:r>
            <a:endParaRPr lang="en-US" sz="1600" dirty="0" smtClean="0">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gn="just">
              <a:lnSpc>
                <a:spcPct val="107000"/>
              </a:lnSpc>
              <a:spcBef>
                <a:spcPts val="0"/>
              </a:spcBef>
              <a:spcAft>
                <a:spcPts val="0"/>
              </a:spcAft>
              <a:buFont typeface="Calibri" panose="020F0502020204030204" pitchFamily="34" charset="0"/>
              <a:buChar char="-"/>
            </a:pPr>
            <a:r>
              <a:rPr lang="en-US" dirty="0" smtClean="0">
                <a:effectLst/>
                <a:latin typeface="Times New Roman" panose="02020603050405020304" pitchFamily="18" charset="0"/>
                <a:ea typeface="Calibri" panose="020F0502020204030204" pitchFamily="34" charset="0"/>
                <a:cs typeface="Times New Roman" panose="02020603050405020304" pitchFamily="18" charset="0"/>
              </a:rPr>
              <a:t>Animations (in the beginning middle and end of the game).</a:t>
            </a:r>
            <a:endParaRPr lang="en-US" sz="1600" dirty="0" smtClean="0">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gn="just">
              <a:lnSpc>
                <a:spcPct val="107000"/>
              </a:lnSpc>
              <a:spcBef>
                <a:spcPts val="0"/>
              </a:spcBef>
              <a:spcAft>
                <a:spcPts val="0"/>
              </a:spcAft>
              <a:buFont typeface="Calibri" panose="020F0502020204030204" pitchFamily="34" charset="0"/>
              <a:buChar char="-"/>
            </a:pPr>
            <a:r>
              <a:rPr lang="en-US" dirty="0" smtClean="0">
                <a:effectLst/>
                <a:latin typeface="Times New Roman" panose="02020603050405020304" pitchFamily="18" charset="0"/>
                <a:ea typeface="Calibri" panose="020F0502020204030204" pitchFamily="34" charset="0"/>
                <a:cs typeface="Times New Roman" panose="02020603050405020304" pitchFamily="18" charset="0"/>
              </a:rPr>
              <a:t>Checkpoints</a:t>
            </a:r>
            <a:endParaRPr lang="en-US" sz="1600" dirty="0" smtClean="0">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gn="just">
              <a:lnSpc>
                <a:spcPct val="107000"/>
              </a:lnSpc>
              <a:spcBef>
                <a:spcPts val="0"/>
              </a:spcBef>
              <a:spcAft>
                <a:spcPts val="0"/>
              </a:spcAft>
              <a:buFont typeface="Calibri" panose="020F0502020204030204" pitchFamily="34" charset="0"/>
              <a:buChar char="-"/>
            </a:pPr>
            <a:r>
              <a:rPr lang="en-US" dirty="0" smtClean="0">
                <a:effectLst/>
                <a:latin typeface="Times New Roman" panose="02020603050405020304" pitchFamily="18" charset="0"/>
                <a:ea typeface="Calibri" panose="020F0502020204030204" pitchFamily="34" charset="0"/>
                <a:cs typeface="Times New Roman" panose="02020603050405020304" pitchFamily="18" charset="0"/>
              </a:rPr>
              <a:t>1. Getting message from wounded soldier.</a:t>
            </a:r>
            <a:endParaRPr lang="en-US" sz="1600" dirty="0" smtClean="0">
              <a:effectLst/>
              <a:latin typeface="Times New Roman" panose="02020603050405020304" pitchFamily="18" charset="0"/>
              <a:ea typeface="Calibri" panose="020F0502020204030204" pitchFamily="34" charset="0"/>
              <a:cs typeface="Times New Roman" panose="02020603050405020304" pitchFamily="18" charset="0"/>
            </a:endParaRPr>
          </a:p>
          <a:p>
            <a:pPr marL="457200" marR="0" algn="just">
              <a:lnSpc>
                <a:spcPct val="107000"/>
              </a:lnSpc>
              <a:spcBef>
                <a:spcPts val="0"/>
              </a:spcBef>
              <a:spcAft>
                <a:spcPts val="0"/>
              </a:spcAft>
            </a:pPr>
            <a:r>
              <a:rPr lang="en-US" dirty="0" smtClean="0">
                <a:effectLst/>
                <a:latin typeface="Times New Roman" panose="02020603050405020304" pitchFamily="18" charset="0"/>
                <a:ea typeface="Calibri" panose="020F0502020204030204" pitchFamily="34" charset="0"/>
                <a:cs typeface="Times New Roman" panose="02020603050405020304" pitchFamily="18" charset="0"/>
              </a:rPr>
              <a:t>2. Getting to the water source.</a:t>
            </a:r>
            <a:endParaRPr lang="en-US" sz="1600" dirty="0" smtClean="0">
              <a:effectLst/>
              <a:latin typeface="Times New Roman" panose="02020603050405020304" pitchFamily="18" charset="0"/>
              <a:ea typeface="Calibri" panose="020F0502020204030204" pitchFamily="34" charset="0"/>
              <a:cs typeface="Times New Roman" panose="02020603050405020304" pitchFamily="18" charset="0"/>
            </a:endParaRPr>
          </a:p>
          <a:p>
            <a:pPr marL="457200" marR="0" algn="just">
              <a:lnSpc>
                <a:spcPct val="107000"/>
              </a:lnSpc>
              <a:spcBef>
                <a:spcPts val="0"/>
              </a:spcBef>
              <a:spcAft>
                <a:spcPts val="800"/>
              </a:spcAft>
            </a:pPr>
            <a:r>
              <a:rPr lang="en-US" dirty="0" smtClean="0">
                <a:effectLst/>
                <a:latin typeface="Times New Roman" panose="02020603050405020304" pitchFamily="18" charset="0"/>
                <a:ea typeface="Calibri" panose="020F0502020204030204" pitchFamily="34" charset="0"/>
                <a:cs typeface="Times New Roman" panose="02020603050405020304" pitchFamily="18" charset="0"/>
              </a:rPr>
              <a:t>3. Finding Déjà </a:t>
            </a:r>
            <a:r>
              <a:rPr lang="en-US" dirty="0" err="1" smtClean="0">
                <a:effectLst/>
                <a:latin typeface="Times New Roman" panose="02020603050405020304" pitchFamily="18" charset="0"/>
                <a:ea typeface="Calibri" panose="020F0502020204030204" pitchFamily="34" charset="0"/>
                <a:cs typeface="Times New Roman" panose="02020603050405020304" pitchFamily="18" charset="0"/>
              </a:rPr>
              <a:t>mach</a:t>
            </a:r>
            <a:r>
              <a:rPr lang="en-US" dirty="0" smtClean="0">
                <a:effectLst/>
                <a:latin typeface="Times New Roman" panose="02020603050405020304" pitchFamily="18" charset="0"/>
                <a:ea typeface="Calibri" panose="020F0502020204030204" pitchFamily="34" charset="0"/>
                <a:cs typeface="Times New Roman" panose="02020603050405020304" pitchFamily="18" charset="0"/>
              </a:rPr>
              <a:t> </a:t>
            </a:r>
            <a:r>
              <a:rPr lang="en-US" dirty="0" err="1" smtClean="0">
                <a:effectLst/>
                <a:latin typeface="Times New Roman" panose="02020603050405020304" pitchFamily="18" charset="0"/>
                <a:ea typeface="Calibri" panose="020F0502020204030204" pitchFamily="34" charset="0"/>
                <a:cs typeface="Times New Roman" panose="02020603050405020304" pitchFamily="18" charset="0"/>
              </a:rPr>
              <a:t>Bahta</a:t>
            </a:r>
            <a:r>
              <a:rPr lang="en-US" dirty="0" smtClean="0">
                <a:effectLst/>
                <a:latin typeface="Times New Roman" panose="02020603050405020304" pitchFamily="18" charset="0"/>
                <a:ea typeface="Calibri" panose="020F0502020204030204" pitchFamily="34" charset="0"/>
                <a:cs typeface="Times New Roman" panose="02020603050405020304" pitchFamily="18" charset="0"/>
              </a:rPr>
              <a:t> </a:t>
            </a:r>
            <a:r>
              <a:rPr lang="en-US" dirty="0" err="1" smtClean="0">
                <a:effectLst/>
                <a:latin typeface="Times New Roman" panose="02020603050405020304" pitchFamily="18" charset="0"/>
                <a:ea typeface="Calibri" panose="020F0502020204030204" pitchFamily="34" charset="0"/>
                <a:cs typeface="Times New Roman" panose="02020603050405020304" pitchFamily="18" charset="0"/>
              </a:rPr>
              <a:t>Hagos</a:t>
            </a:r>
            <a:r>
              <a:rPr lang="en-US" dirty="0" smtClean="0">
                <a:effectLst/>
                <a:latin typeface="Times New Roman" panose="02020603050405020304" pitchFamily="18" charset="0"/>
                <a:ea typeface="Calibri" panose="020F0502020204030204" pitchFamily="34" charset="0"/>
                <a:cs typeface="Times New Roman" panose="02020603050405020304" pitchFamily="18" charset="0"/>
              </a:rPr>
              <a:t>.</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5" name="Rectangle 4"/>
          <p:cNvSpPr/>
          <p:nvPr/>
        </p:nvSpPr>
        <p:spPr>
          <a:xfrm>
            <a:off x="4724400" y="619369"/>
            <a:ext cx="4217831" cy="6238631"/>
          </a:xfrm>
          <a:prstGeom prst="rect">
            <a:avLst/>
          </a:prstGeom>
        </p:spPr>
        <p:txBody>
          <a:bodyPr wrap="square">
            <a:spAutoFit/>
          </a:bodyPr>
          <a:lstStyle/>
          <a:p>
            <a:pPr algn="just">
              <a:lnSpc>
                <a:spcPct val="107000"/>
              </a:lnSpc>
              <a:spcAft>
                <a:spcPts val="800"/>
              </a:spcAft>
            </a:pPr>
            <a:r>
              <a:rPr lang="en-US" b="1" u="sng" dirty="0" smtClean="0">
                <a:effectLst/>
                <a:latin typeface="Times New Roman" panose="02020603050405020304" pitchFamily="18" charset="0"/>
                <a:ea typeface="Calibri" panose="020F0502020204030204" pitchFamily="34" charset="0"/>
                <a:cs typeface="Times New Roman" panose="02020603050405020304" pitchFamily="18" charset="0"/>
              </a:rPr>
              <a:t>HOW THE PLAYER PLAYS THE GAME</a:t>
            </a:r>
            <a:endParaRPr lang="en-US" sz="1600" dirty="0" smtClean="0">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en-US" dirty="0" smtClean="0">
                <a:effectLst/>
                <a:latin typeface="Times New Roman" panose="02020603050405020304" pitchFamily="18" charset="0"/>
                <a:ea typeface="Calibri" panose="020F0502020204030204" pitchFamily="34" charset="0"/>
                <a:cs typeface="Times New Roman" panose="02020603050405020304" pitchFamily="18" charset="0"/>
              </a:rPr>
              <a:t>This is the first level of the game; in this level the player plays the game using basic controls and some interaction controls mentioned below.</a:t>
            </a:r>
            <a:endParaRPr lang="en-US" sz="1600" dirty="0" smtClean="0">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gn="just">
              <a:lnSpc>
                <a:spcPct val="115000"/>
              </a:lnSpc>
              <a:spcBef>
                <a:spcPts val="0"/>
              </a:spcBef>
              <a:spcAft>
                <a:spcPts val="1000"/>
              </a:spcAft>
              <a:buFont typeface="Calibri" panose="020F0502020204030204" pitchFamily="34" charset="0"/>
              <a:buChar char="-"/>
            </a:pPr>
            <a:r>
              <a:rPr lang="en-US" dirty="0" smtClean="0">
                <a:effectLst/>
                <a:latin typeface="Times New Roman" panose="02020603050405020304" pitchFamily="18" charset="0"/>
                <a:ea typeface="Calibri" panose="020F0502020204030204" pitchFamily="34" charset="0"/>
                <a:cs typeface="Times New Roman" panose="02020603050405020304" pitchFamily="18" charset="0"/>
              </a:rPr>
              <a:t>Action key to perform reading. (Player finds a wounded soldier with a message and reads it.)</a:t>
            </a:r>
            <a:endParaRPr lang="en-US" sz="1600" dirty="0" smtClean="0">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gn="just">
              <a:lnSpc>
                <a:spcPct val="115000"/>
              </a:lnSpc>
              <a:spcBef>
                <a:spcPts val="0"/>
              </a:spcBef>
              <a:spcAft>
                <a:spcPts val="1000"/>
              </a:spcAft>
              <a:buFont typeface="Calibri" panose="020F0502020204030204" pitchFamily="34" charset="0"/>
              <a:buChar char="-"/>
            </a:pPr>
            <a:r>
              <a:rPr lang="en-US" dirty="0" smtClean="0">
                <a:effectLst/>
                <a:latin typeface="Times New Roman" panose="02020603050405020304" pitchFamily="18" charset="0"/>
                <a:ea typeface="Calibri" panose="020F0502020204030204" pitchFamily="34" charset="0"/>
                <a:cs typeface="Times New Roman" panose="02020603050405020304" pitchFamily="18" charset="0"/>
              </a:rPr>
              <a:t>Movement control to navigate through the map. (Player decides to go to </a:t>
            </a:r>
            <a:r>
              <a:rPr lang="en-US" dirty="0" err="1" smtClean="0">
                <a:effectLst/>
                <a:latin typeface="Times New Roman" panose="02020603050405020304" pitchFamily="18" charset="0"/>
                <a:ea typeface="Calibri" panose="020F0502020204030204" pitchFamily="34" charset="0"/>
                <a:cs typeface="Times New Roman" panose="02020603050405020304" pitchFamily="18" charset="0"/>
              </a:rPr>
              <a:t>Halai</a:t>
            </a:r>
            <a:r>
              <a:rPr lang="en-US" dirty="0" smtClean="0">
                <a:effectLst/>
                <a:latin typeface="Times New Roman" panose="02020603050405020304" pitchFamily="18" charset="0"/>
                <a:ea typeface="Calibri" panose="020F0502020204030204" pitchFamily="34" charset="0"/>
                <a:cs typeface="Times New Roman" panose="02020603050405020304" pitchFamily="18" charset="0"/>
              </a:rPr>
              <a:t> (</a:t>
            </a:r>
            <a:r>
              <a:rPr lang="en-US" dirty="0" err="1" smtClean="0">
                <a:effectLst/>
                <a:latin typeface="Times New Roman" panose="02020603050405020304" pitchFamily="18" charset="0"/>
                <a:ea typeface="Calibri" panose="020F0502020204030204" pitchFamily="34" charset="0"/>
                <a:cs typeface="Times New Roman" panose="02020603050405020304" pitchFamily="18" charset="0"/>
              </a:rPr>
              <a:t>Bahta</a:t>
            </a:r>
            <a:r>
              <a:rPr lang="en-US" dirty="0" smtClean="0">
                <a:effectLst/>
                <a:latin typeface="Times New Roman" panose="02020603050405020304" pitchFamily="18" charset="0"/>
                <a:ea typeface="Calibri" panose="020F0502020204030204" pitchFamily="34" charset="0"/>
                <a:cs typeface="Times New Roman" panose="02020603050405020304" pitchFamily="18" charset="0"/>
              </a:rPr>
              <a:t> </a:t>
            </a:r>
            <a:r>
              <a:rPr lang="en-US" dirty="0" err="1" smtClean="0">
                <a:effectLst/>
                <a:latin typeface="Times New Roman" panose="02020603050405020304" pitchFamily="18" charset="0"/>
                <a:ea typeface="Calibri" panose="020F0502020204030204" pitchFamily="34" charset="0"/>
                <a:cs typeface="Times New Roman" panose="02020603050405020304" pitchFamily="18" charset="0"/>
              </a:rPr>
              <a:t>Hagos's</a:t>
            </a:r>
            <a:r>
              <a:rPr lang="en-US" dirty="0" smtClean="0">
                <a:effectLst/>
                <a:latin typeface="Times New Roman" panose="02020603050405020304" pitchFamily="18" charset="0"/>
                <a:ea typeface="Calibri" panose="020F0502020204030204" pitchFamily="34" charset="0"/>
                <a:cs typeface="Times New Roman" panose="02020603050405020304" pitchFamily="18" charset="0"/>
              </a:rPr>
              <a:t> location).Player knows </a:t>
            </a:r>
            <a:r>
              <a:rPr lang="en-US" dirty="0" err="1" smtClean="0">
                <a:effectLst/>
                <a:latin typeface="Times New Roman" panose="02020603050405020304" pitchFamily="18" charset="0"/>
                <a:ea typeface="Calibri" panose="020F0502020204030204" pitchFamily="34" charset="0"/>
                <a:cs typeface="Times New Roman" panose="02020603050405020304" pitchFamily="18" charset="0"/>
              </a:rPr>
              <a:t>Bahta's</a:t>
            </a:r>
            <a:r>
              <a:rPr lang="en-US" dirty="0" smtClean="0">
                <a:effectLst/>
                <a:latin typeface="Times New Roman" panose="02020603050405020304" pitchFamily="18" charset="0"/>
                <a:ea typeface="Calibri" panose="020F0502020204030204" pitchFamily="34" charset="0"/>
                <a:cs typeface="Times New Roman" panose="02020603050405020304" pitchFamily="18" charset="0"/>
              </a:rPr>
              <a:t> location from map popping in a corner.)</a:t>
            </a:r>
            <a:endParaRPr lang="en-US" sz="1600" dirty="0" smtClean="0">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gn="just">
              <a:lnSpc>
                <a:spcPct val="115000"/>
              </a:lnSpc>
              <a:spcBef>
                <a:spcPts val="0"/>
              </a:spcBef>
              <a:spcAft>
                <a:spcPts val="1000"/>
              </a:spcAft>
              <a:buFont typeface="Calibri" panose="020F0502020204030204" pitchFamily="34" charset="0"/>
              <a:buChar char="-"/>
            </a:pPr>
            <a:r>
              <a:rPr lang="en-US" dirty="0" smtClean="0">
                <a:effectLst/>
                <a:latin typeface="Times New Roman" panose="02020603050405020304" pitchFamily="18" charset="0"/>
                <a:ea typeface="Calibri" panose="020F0502020204030204" pitchFamily="34" charset="0"/>
                <a:cs typeface="Times New Roman" panose="02020603050405020304" pitchFamily="18" charset="0"/>
              </a:rPr>
              <a:t>Action key to drink water. (Player gets to water.)</a:t>
            </a:r>
            <a:endParaRPr lang="en-US" sz="1600" dirty="0" smtClean="0">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gn="just">
              <a:lnSpc>
                <a:spcPct val="107000"/>
              </a:lnSpc>
              <a:spcBef>
                <a:spcPts val="0"/>
              </a:spcBef>
              <a:spcAft>
                <a:spcPts val="800"/>
              </a:spcAft>
              <a:buFont typeface="Calibri" panose="020F0502020204030204" pitchFamily="34" charset="0"/>
              <a:buChar char="-"/>
            </a:pPr>
            <a:r>
              <a:rPr lang="en-US" dirty="0" smtClean="0">
                <a:effectLst/>
                <a:latin typeface="Times New Roman" panose="02020603050405020304" pitchFamily="18" charset="0"/>
                <a:ea typeface="Calibri" panose="020F0502020204030204" pitchFamily="34" charset="0"/>
                <a:cs typeface="Times New Roman" panose="02020603050405020304" pitchFamily="18" charset="0"/>
              </a:rPr>
              <a:t>Action key to receive sword.( can also be animated)</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6" name="Rectangle 5"/>
          <p:cNvSpPr/>
          <p:nvPr/>
        </p:nvSpPr>
        <p:spPr>
          <a:xfrm>
            <a:off x="2819400" y="381000"/>
            <a:ext cx="1709670" cy="5071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Prepared by IBRAHIM </a:t>
            </a:r>
            <a:r>
              <a:rPr lang="en-US" dirty="0" smtClean="0"/>
              <a:t>ELIAS</a:t>
            </a:r>
            <a:endParaRPr lang="en-US" dirty="0"/>
          </a:p>
        </p:txBody>
      </p:sp>
    </p:spTree>
    <p:extLst>
      <p:ext uri="{BB962C8B-B14F-4D97-AF65-F5344CB8AC3E}">
        <p14:creationId xmlns:p14="http://schemas.microsoft.com/office/powerpoint/2010/main" xmlns="" val="335490843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Game divided into modules</a:t>
            </a:r>
            <a:endParaRPr lang="en-US" dirty="0"/>
          </a:p>
        </p:txBody>
      </p:sp>
      <p:pic>
        <p:nvPicPr>
          <p:cNvPr id="4" name="Content Placeholder 3"/>
          <p:cNvPicPr>
            <a:picLocks noGrp="1"/>
          </p:cNvPicPr>
          <p:nvPr>
            <p:ph idx="1"/>
          </p:nvPr>
        </p:nvPicPr>
        <p:blipFill>
          <a:blip r:embed="rId2"/>
          <a:srcRect/>
          <a:stretch>
            <a:fillRect/>
          </a:stretch>
        </p:blipFill>
        <p:spPr bwMode="auto">
          <a:xfrm>
            <a:off x="1676400" y="2286000"/>
            <a:ext cx="5867400" cy="2895600"/>
          </a:xfrm>
          <a:prstGeom prst="rect">
            <a:avLst/>
          </a:prstGeom>
          <a:noFill/>
          <a:ln w="9525">
            <a:noFill/>
            <a:miter lim="800000"/>
            <a:headEnd/>
            <a:tailEnd/>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381000" y="609601"/>
            <a:ext cx="4191000" cy="5586145"/>
          </a:xfrm>
          <a:prstGeom prst="rect">
            <a:avLst/>
          </a:prstGeom>
        </p:spPr>
        <p:txBody>
          <a:bodyPr wrap="square">
            <a:spAutoFit/>
          </a:bodyPr>
          <a:lstStyle/>
          <a:p>
            <a:pPr marL="342900" marR="0" lvl="0" indent="-342900" algn="just">
              <a:lnSpc>
                <a:spcPct val="150000"/>
              </a:lnSpc>
              <a:spcBef>
                <a:spcPts val="0"/>
              </a:spcBef>
              <a:spcAft>
                <a:spcPts val="0"/>
              </a:spcAft>
              <a:buFont typeface="+mj-lt"/>
              <a:buAutoNum type="arabicPeriod"/>
            </a:pPr>
            <a:r>
              <a:rPr lang="en-US" sz="1400" dirty="0" smtClean="0">
                <a:effectLst/>
                <a:latin typeface="Times New Roman" panose="02020603050405020304" pitchFamily="18" charset="0"/>
                <a:ea typeface="Calibri" panose="020F0502020204030204" pitchFamily="34" charset="0"/>
                <a:cs typeface="Times New Roman" panose="02020603050405020304" pitchFamily="18" charset="0"/>
              </a:rPr>
              <a:t>While (1)                                                             </a:t>
            </a:r>
          </a:p>
          <a:p>
            <a:pPr marL="342900" marR="0" lvl="0" indent="-342900" algn="just">
              <a:lnSpc>
                <a:spcPct val="150000"/>
              </a:lnSpc>
              <a:spcBef>
                <a:spcPts val="0"/>
              </a:spcBef>
              <a:spcAft>
                <a:spcPts val="0"/>
              </a:spcAft>
              <a:buFont typeface="+mj-lt"/>
              <a:buAutoNum type="arabicPeriod"/>
            </a:pPr>
            <a:r>
              <a:rPr lang="en-US" sz="1400" dirty="0" smtClean="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b="1" dirty="0" smtClean="0">
                <a:effectLst/>
                <a:latin typeface="Times New Roman" panose="02020603050405020304" pitchFamily="18" charset="0"/>
                <a:ea typeface="Calibri" panose="020F0502020204030204" pitchFamily="34" charset="0"/>
                <a:cs typeface="Times New Roman" panose="02020603050405020304" pitchFamily="18" charset="0"/>
              </a:rPr>
              <a:t>If</a:t>
            </a:r>
            <a:r>
              <a:rPr lang="en-US" sz="1400" dirty="0" smtClean="0">
                <a:effectLst/>
                <a:latin typeface="Times New Roman" panose="02020603050405020304" pitchFamily="18" charset="0"/>
                <a:ea typeface="Calibri" panose="020F0502020204030204" pitchFamily="34" charset="0"/>
                <a:cs typeface="Times New Roman" panose="02020603050405020304" pitchFamily="18" charset="0"/>
              </a:rPr>
              <a:t> action from keyboard == “w”</a:t>
            </a:r>
          </a:p>
          <a:p>
            <a:pPr marL="342900" marR="0" lvl="0" indent="-342900" algn="just">
              <a:lnSpc>
                <a:spcPct val="150000"/>
              </a:lnSpc>
              <a:spcBef>
                <a:spcPts val="0"/>
              </a:spcBef>
              <a:spcAft>
                <a:spcPts val="0"/>
              </a:spcAft>
              <a:buFont typeface="+mj-lt"/>
              <a:buAutoNum type="arabicPeriod"/>
            </a:pPr>
            <a:r>
              <a:rPr lang="en-US" sz="1400" dirty="0" smtClean="0">
                <a:effectLst/>
                <a:latin typeface="Times New Roman" panose="02020603050405020304" pitchFamily="18" charset="0"/>
                <a:ea typeface="Calibri" panose="020F0502020204030204" pitchFamily="34" charset="0"/>
                <a:cs typeface="Times New Roman" panose="02020603050405020304" pitchFamily="18" charset="0"/>
              </a:rPr>
              <a:t>                     Player moves forward;</a:t>
            </a:r>
          </a:p>
          <a:p>
            <a:pPr marL="342900" marR="0" lvl="0" indent="-342900" algn="just">
              <a:lnSpc>
                <a:spcPct val="150000"/>
              </a:lnSpc>
              <a:spcBef>
                <a:spcPts val="0"/>
              </a:spcBef>
              <a:spcAft>
                <a:spcPts val="0"/>
              </a:spcAft>
              <a:buFont typeface="+mj-lt"/>
              <a:buAutoNum type="arabicPeriod"/>
            </a:pPr>
            <a:r>
              <a:rPr lang="en-US" sz="1400" dirty="0" smtClean="0">
                <a:effectLst/>
                <a:latin typeface="Times New Roman" panose="02020603050405020304" pitchFamily="18" charset="0"/>
                <a:ea typeface="Calibri" panose="020F0502020204030204" pitchFamily="34" charset="0"/>
                <a:cs typeface="Times New Roman" panose="02020603050405020304" pitchFamily="18" charset="0"/>
              </a:rPr>
              <a:t>            else </a:t>
            </a:r>
            <a:r>
              <a:rPr lang="en-US" sz="1400" b="1" dirty="0" smtClean="0">
                <a:effectLst/>
                <a:latin typeface="Times New Roman" panose="02020603050405020304" pitchFamily="18" charset="0"/>
                <a:ea typeface="Calibri" panose="020F0502020204030204" pitchFamily="34" charset="0"/>
                <a:cs typeface="Times New Roman" panose="02020603050405020304" pitchFamily="18" charset="0"/>
              </a:rPr>
              <a:t>If</a:t>
            </a:r>
            <a:r>
              <a:rPr lang="en-US" sz="1400" dirty="0" smtClean="0">
                <a:effectLst/>
                <a:latin typeface="Times New Roman" panose="02020603050405020304" pitchFamily="18" charset="0"/>
                <a:ea typeface="Calibri" panose="020F0502020204030204" pitchFamily="34" charset="0"/>
                <a:cs typeface="Times New Roman" panose="02020603050405020304" pitchFamily="18" charset="0"/>
              </a:rPr>
              <a:t> action from keyboard == “s”</a:t>
            </a:r>
          </a:p>
          <a:p>
            <a:pPr marL="342900" marR="0" lvl="0" indent="-342900" algn="just">
              <a:lnSpc>
                <a:spcPct val="150000"/>
              </a:lnSpc>
              <a:spcBef>
                <a:spcPts val="0"/>
              </a:spcBef>
              <a:spcAft>
                <a:spcPts val="0"/>
              </a:spcAft>
              <a:buFont typeface="+mj-lt"/>
              <a:buAutoNum type="arabicPeriod"/>
            </a:pPr>
            <a:r>
              <a:rPr lang="en-US" sz="1400" dirty="0" smtClean="0">
                <a:effectLst/>
                <a:latin typeface="Times New Roman" panose="02020603050405020304" pitchFamily="18" charset="0"/>
                <a:ea typeface="Calibri" panose="020F0502020204030204" pitchFamily="34" charset="0"/>
                <a:cs typeface="Times New Roman" panose="02020603050405020304" pitchFamily="18" charset="0"/>
              </a:rPr>
              <a:t>                      Player moves backward;  </a:t>
            </a:r>
          </a:p>
          <a:p>
            <a:pPr marL="342900" marR="0" lvl="0" indent="-342900" algn="just">
              <a:lnSpc>
                <a:spcPct val="150000"/>
              </a:lnSpc>
              <a:spcBef>
                <a:spcPts val="0"/>
              </a:spcBef>
              <a:spcAft>
                <a:spcPts val="0"/>
              </a:spcAft>
              <a:buFont typeface="+mj-lt"/>
              <a:buAutoNum type="arabicPeriod"/>
            </a:pPr>
            <a:r>
              <a:rPr lang="en-US" sz="1400" dirty="0" smtClean="0">
                <a:effectLst/>
                <a:latin typeface="Times New Roman" panose="02020603050405020304" pitchFamily="18" charset="0"/>
                <a:ea typeface="Calibri" panose="020F0502020204030204" pitchFamily="34" charset="0"/>
                <a:cs typeface="Times New Roman" panose="02020603050405020304" pitchFamily="18" charset="0"/>
              </a:rPr>
              <a:t>	else </a:t>
            </a:r>
            <a:r>
              <a:rPr lang="en-US" sz="1400" b="1" dirty="0" smtClean="0">
                <a:effectLst/>
                <a:latin typeface="Times New Roman" panose="02020603050405020304" pitchFamily="18" charset="0"/>
                <a:ea typeface="Calibri" panose="020F0502020204030204" pitchFamily="34" charset="0"/>
                <a:cs typeface="Times New Roman" panose="02020603050405020304" pitchFamily="18" charset="0"/>
              </a:rPr>
              <a:t>If</a:t>
            </a:r>
            <a:r>
              <a:rPr lang="en-US" sz="1400" dirty="0" smtClean="0">
                <a:effectLst/>
                <a:latin typeface="Times New Roman" panose="02020603050405020304" pitchFamily="18" charset="0"/>
                <a:ea typeface="Calibri" panose="020F0502020204030204" pitchFamily="34" charset="0"/>
                <a:cs typeface="Times New Roman" panose="02020603050405020304" pitchFamily="18" charset="0"/>
              </a:rPr>
              <a:t> action from keyboard == “a”</a:t>
            </a:r>
          </a:p>
          <a:p>
            <a:pPr marL="342900" marR="0" lvl="0" indent="-342900" algn="just">
              <a:lnSpc>
                <a:spcPct val="150000"/>
              </a:lnSpc>
              <a:spcBef>
                <a:spcPts val="0"/>
              </a:spcBef>
              <a:spcAft>
                <a:spcPts val="0"/>
              </a:spcAft>
              <a:buFont typeface="+mj-lt"/>
              <a:buAutoNum type="arabicPeriod"/>
            </a:pPr>
            <a:r>
              <a:rPr lang="en-US" sz="1400" dirty="0" smtClean="0">
                <a:effectLst/>
                <a:latin typeface="Times New Roman" panose="02020603050405020304" pitchFamily="18" charset="0"/>
                <a:ea typeface="Calibri" panose="020F0502020204030204" pitchFamily="34" charset="0"/>
                <a:cs typeface="Times New Roman" panose="02020603050405020304" pitchFamily="18" charset="0"/>
              </a:rPr>
              <a:t>                       Player moves left;  </a:t>
            </a:r>
          </a:p>
          <a:p>
            <a:pPr marL="342900" marR="0" lvl="0" indent="-342900" algn="just">
              <a:lnSpc>
                <a:spcPct val="150000"/>
              </a:lnSpc>
              <a:spcBef>
                <a:spcPts val="0"/>
              </a:spcBef>
              <a:spcAft>
                <a:spcPts val="0"/>
              </a:spcAft>
              <a:buFont typeface="+mj-lt"/>
              <a:buAutoNum type="arabicPeriod"/>
            </a:pPr>
            <a:r>
              <a:rPr lang="en-US" sz="1400" dirty="0" smtClean="0">
                <a:effectLst/>
                <a:latin typeface="Times New Roman" panose="02020603050405020304" pitchFamily="18" charset="0"/>
                <a:ea typeface="Calibri" panose="020F0502020204030204" pitchFamily="34" charset="0"/>
                <a:cs typeface="Times New Roman" panose="02020603050405020304" pitchFamily="18" charset="0"/>
              </a:rPr>
              <a:t>	else </a:t>
            </a:r>
            <a:r>
              <a:rPr lang="en-US" sz="1400" b="1" dirty="0" smtClean="0">
                <a:effectLst/>
                <a:latin typeface="Times New Roman" panose="02020603050405020304" pitchFamily="18" charset="0"/>
                <a:ea typeface="Calibri" panose="020F0502020204030204" pitchFamily="34" charset="0"/>
                <a:cs typeface="Times New Roman" panose="02020603050405020304" pitchFamily="18" charset="0"/>
              </a:rPr>
              <a:t>If</a:t>
            </a:r>
            <a:r>
              <a:rPr lang="en-US" sz="1400" dirty="0" smtClean="0">
                <a:effectLst/>
                <a:latin typeface="Times New Roman" panose="02020603050405020304" pitchFamily="18" charset="0"/>
                <a:ea typeface="Calibri" panose="020F0502020204030204" pitchFamily="34" charset="0"/>
                <a:cs typeface="Times New Roman" panose="02020603050405020304" pitchFamily="18" charset="0"/>
              </a:rPr>
              <a:t> action from keyboard == “d”</a:t>
            </a:r>
          </a:p>
          <a:p>
            <a:pPr marL="342900" marR="0" lvl="0" indent="-342900" algn="just">
              <a:lnSpc>
                <a:spcPct val="150000"/>
              </a:lnSpc>
              <a:spcBef>
                <a:spcPts val="0"/>
              </a:spcBef>
              <a:spcAft>
                <a:spcPts val="0"/>
              </a:spcAft>
              <a:buFont typeface="+mj-lt"/>
              <a:buAutoNum type="arabicPeriod"/>
            </a:pPr>
            <a:r>
              <a:rPr lang="en-US" sz="1400" dirty="0" smtClean="0">
                <a:effectLst/>
                <a:latin typeface="Times New Roman" panose="02020603050405020304" pitchFamily="18" charset="0"/>
                <a:ea typeface="Calibri" panose="020F0502020204030204" pitchFamily="34" charset="0"/>
                <a:cs typeface="Times New Roman" panose="02020603050405020304" pitchFamily="18" charset="0"/>
              </a:rPr>
              <a:t>                       Player moves right;  </a:t>
            </a:r>
          </a:p>
          <a:p>
            <a:pPr marL="342900" marR="0" lvl="0" indent="-342900" algn="just">
              <a:lnSpc>
                <a:spcPct val="150000"/>
              </a:lnSpc>
              <a:spcBef>
                <a:spcPts val="0"/>
              </a:spcBef>
              <a:spcAft>
                <a:spcPts val="0"/>
              </a:spcAft>
              <a:buFont typeface="+mj-lt"/>
              <a:buAutoNum type="arabicPeriod"/>
            </a:pPr>
            <a:r>
              <a:rPr lang="en-US" sz="1400" dirty="0" smtClean="0">
                <a:effectLst/>
                <a:latin typeface="Times New Roman" panose="02020603050405020304" pitchFamily="18" charset="0"/>
                <a:ea typeface="Calibri" panose="020F0502020204030204" pitchFamily="34" charset="0"/>
                <a:cs typeface="Times New Roman" panose="02020603050405020304" pitchFamily="18" charset="0"/>
              </a:rPr>
              <a:t>            else </a:t>
            </a:r>
            <a:r>
              <a:rPr lang="en-US" sz="1400" b="1" dirty="0" smtClean="0">
                <a:effectLst/>
                <a:latin typeface="Times New Roman" panose="02020603050405020304" pitchFamily="18" charset="0"/>
                <a:ea typeface="Calibri" panose="020F0502020204030204" pitchFamily="34" charset="0"/>
                <a:cs typeface="Times New Roman" panose="02020603050405020304" pitchFamily="18" charset="0"/>
              </a:rPr>
              <a:t>If</a:t>
            </a:r>
            <a:r>
              <a:rPr lang="en-US" sz="1400" dirty="0" smtClean="0">
                <a:effectLst/>
                <a:latin typeface="Times New Roman" panose="02020603050405020304" pitchFamily="18" charset="0"/>
                <a:ea typeface="Calibri" panose="020F0502020204030204" pitchFamily="34" charset="0"/>
                <a:cs typeface="Times New Roman" panose="02020603050405020304" pitchFamily="18" charset="0"/>
              </a:rPr>
              <a:t> action from keyboard == “space”</a:t>
            </a:r>
          </a:p>
          <a:p>
            <a:pPr marL="342900" marR="0" lvl="0" indent="-342900" algn="just">
              <a:lnSpc>
                <a:spcPct val="150000"/>
              </a:lnSpc>
              <a:spcBef>
                <a:spcPts val="0"/>
              </a:spcBef>
              <a:spcAft>
                <a:spcPts val="0"/>
              </a:spcAft>
              <a:buFont typeface="+mj-lt"/>
              <a:buAutoNum type="arabicPeriod"/>
            </a:pPr>
            <a:r>
              <a:rPr lang="en-US" sz="1400" dirty="0" smtClean="0">
                <a:effectLst/>
                <a:latin typeface="Times New Roman" panose="02020603050405020304" pitchFamily="18" charset="0"/>
                <a:ea typeface="Calibri" panose="020F0502020204030204" pitchFamily="34" charset="0"/>
                <a:cs typeface="Times New Roman" panose="02020603050405020304" pitchFamily="18" charset="0"/>
              </a:rPr>
              <a:t>                  Player jumps;</a:t>
            </a:r>
          </a:p>
          <a:p>
            <a:pPr marL="342900" marR="0" lvl="0" indent="-342900" algn="just">
              <a:lnSpc>
                <a:spcPct val="150000"/>
              </a:lnSpc>
              <a:spcBef>
                <a:spcPts val="0"/>
              </a:spcBef>
              <a:spcAft>
                <a:spcPts val="0"/>
              </a:spcAft>
              <a:buFont typeface="+mj-lt"/>
              <a:buAutoNum type="arabicPeriod"/>
            </a:pPr>
            <a:r>
              <a:rPr lang="en-US" sz="1400" b="1" dirty="0" smtClean="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smtClean="0">
                <a:effectLst/>
                <a:latin typeface="Times New Roman" panose="02020603050405020304" pitchFamily="18" charset="0"/>
                <a:ea typeface="Calibri" panose="020F0502020204030204" pitchFamily="34" charset="0"/>
                <a:cs typeface="Times New Roman" panose="02020603050405020304" pitchFamily="18" charset="0"/>
              </a:rPr>
              <a:t>else </a:t>
            </a:r>
            <a:r>
              <a:rPr lang="en-US" sz="1400" b="1" dirty="0" smtClean="0">
                <a:effectLst/>
                <a:latin typeface="Times New Roman" panose="02020603050405020304" pitchFamily="18" charset="0"/>
                <a:ea typeface="Calibri" panose="020F0502020204030204" pitchFamily="34" charset="0"/>
                <a:cs typeface="Times New Roman" panose="02020603050405020304" pitchFamily="18" charset="0"/>
              </a:rPr>
              <a:t>If</a:t>
            </a:r>
            <a:r>
              <a:rPr lang="en-US" sz="1400" dirty="0" smtClean="0">
                <a:effectLst/>
                <a:latin typeface="Times New Roman" panose="02020603050405020304" pitchFamily="18" charset="0"/>
                <a:ea typeface="Calibri" panose="020F0502020204030204" pitchFamily="34" charset="0"/>
                <a:cs typeface="Times New Roman" panose="02020603050405020304" pitchFamily="18" charset="0"/>
              </a:rPr>
              <a:t> action from keyboard == “</a:t>
            </a:r>
            <a:r>
              <a:rPr lang="en-US" sz="1400" dirty="0" err="1" smtClean="0">
                <a:effectLst/>
                <a:latin typeface="Times New Roman" panose="02020603050405020304" pitchFamily="18" charset="0"/>
                <a:ea typeface="Calibri" panose="020F0502020204030204" pitchFamily="34" charset="0"/>
                <a:cs typeface="Times New Roman" panose="02020603050405020304" pitchFamily="18" charset="0"/>
              </a:rPr>
              <a:t>LShift</a:t>
            </a:r>
            <a:r>
              <a:rPr lang="en-US" sz="1400" dirty="0" smtClean="0">
                <a:effectLst/>
                <a:latin typeface="Times New Roman" panose="02020603050405020304" pitchFamily="18" charset="0"/>
                <a:ea typeface="Calibri" panose="020F0502020204030204" pitchFamily="34" charset="0"/>
                <a:cs typeface="Times New Roman" panose="02020603050405020304" pitchFamily="18" charset="0"/>
              </a:rPr>
              <a:t>”</a:t>
            </a:r>
          </a:p>
          <a:p>
            <a:pPr marL="342900" marR="0" lvl="0" indent="-342900" algn="just">
              <a:lnSpc>
                <a:spcPct val="150000"/>
              </a:lnSpc>
              <a:spcBef>
                <a:spcPts val="0"/>
              </a:spcBef>
              <a:spcAft>
                <a:spcPts val="0"/>
              </a:spcAft>
              <a:buFont typeface="+mj-lt"/>
              <a:buAutoNum type="arabicPeriod"/>
            </a:pPr>
            <a:r>
              <a:rPr lang="en-US" sz="1400" dirty="0" smtClean="0">
                <a:effectLst/>
                <a:latin typeface="Times New Roman" panose="02020603050405020304" pitchFamily="18" charset="0"/>
                <a:ea typeface="Calibri" panose="020F0502020204030204" pitchFamily="34" charset="0"/>
                <a:cs typeface="Times New Roman" panose="02020603050405020304" pitchFamily="18" charset="0"/>
              </a:rPr>
              <a:t>                        Player advances faster in the direction the player is facing;   </a:t>
            </a:r>
          </a:p>
          <a:p>
            <a:pPr marL="342900" marR="0" lvl="0" indent="-342900" algn="just">
              <a:lnSpc>
                <a:spcPct val="150000"/>
              </a:lnSpc>
              <a:spcBef>
                <a:spcPts val="0"/>
              </a:spcBef>
              <a:spcAft>
                <a:spcPts val="0"/>
              </a:spcAft>
              <a:buFont typeface="+mj-lt"/>
              <a:buAutoNum type="arabicPeriod"/>
            </a:pPr>
            <a:r>
              <a:rPr lang="en-US" sz="1400" dirty="0" smtClean="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b="1" dirty="0" smtClean="0">
                <a:effectLst/>
                <a:latin typeface="Times New Roman" panose="02020603050405020304" pitchFamily="18" charset="0"/>
                <a:ea typeface="Calibri" panose="020F0502020204030204" pitchFamily="34" charset="0"/>
                <a:cs typeface="Times New Roman" panose="02020603050405020304" pitchFamily="18" charset="0"/>
              </a:rPr>
              <a:t>If</a:t>
            </a:r>
            <a:r>
              <a:rPr lang="en-US" sz="1400" dirty="0" smtClean="0">
                <a:effectLst/>
                <a:latin typeface="Times New Roman" panose="02020603050405020304" pitchFamily="18" charset="0"/>
                <a:ea typeface="Calibri" panose="020F0502020204030204" pitchFamily="34" charset="0"/>
                <a:cs typeface="Times New Roman" panose="02020603050405020304" pitchFamily="18" charset="0"/>
              </a:rPr>
              <a:t> action from keyboard == “c”</a:t>
            </a:r>
          </a:p>
          <a:p>
            <a:pPr marL="342900" marR="0" lvl="0" indent="-342900" algn="just">
              <a:lnSpc>
                <a:spcPct val="150000"/>
              </a:lnSpc>
              <a:spcBef>
                <a:spcPts val="0"/>
              </a:spcBef>
              <a:spcAft>
                <a:spcPts val="0"/>
              </a:spcAft>
              <a:buFont typeface="+mj-lt"/>
              <a:buAutoNum type="arabicPeriod"/>
            </a:pPr>
            <a:r>
              <a:rPr lang="en-US" sz="1400" dirty="0" smtClean="0">
                <a:effectLst/>
                <a:latin typeface="Times New Roman" panose="02020603050405020304" pitchFamily="18" charset="0"/>
                <a:ea typeface="Calibri" panose="020F0502020204030204" pitchFamily="34" charset="0"/>
                <a:cs typeface="Times New Roman" panose="02020603050405020304" pitchFamily="18" charset="0"/>
              </a:rPr>
              <a:t>                Player crouch irrespective of the direction faced; </a:t>
            </a:r>
          </a:p>
        </p:txBody>
      </p:sp>
      <p:sp>
        <p:nvSpPr>
          <p:cNvPr id="11" name="TextBox 10"/>
          <p:cNvSpPr txBox="1"/>
          <p:nvPr/>
        </p:nvSpPr>
        <p:spPr>
          <a:xfrm>
            <a:off x="685800" y="228600"/>
            <a:ext cx="1302045" cy="369332"/>
          </a:xfrm>
          <a:prstGeom prst="rect">
            <a:avLst/>
          </a:prstGeom>
          <a:noFill/>
        </p:spPr>
        <p:txBody>
          <a:bodyPr wrap="square" rtlCol="0">
            <a:spAutoFit/>
          </a:bodyPr>
          <a:lstStyle/>
          <a:p>
            <a:pPr algn="ctr"/>
            <a:r>
              <a:rPr lang="en-US" b="1" u="sng" dirty="0" smtClean="0">
                <a:latin typeface="Times New Roman" panose="02020603050405020304" pitchFamily="18" charset="0"/>
                <a:cs typeface="Times New Roman" panose="02020603050405020304" pitchFamily="18" charset="0"/>
              </a:rPr>
              <a:t>PLAYER</a:t>
            </a:r>
            <a:endParaRPr lang="en-US" b="1" u="sng" dirty="0">
              <a:latin typeface="Times New Roman" panose="02020603050405020304" pitchFamily="18" charset="0"/>
              <a:cs typeface="Times New Roman" panose="02020603050405020304" pitchFamily="18" charset="0"/>
            </a:endParaRPr>
          </a:p>
        </p:txBody>
      </p:sp>
      <p:sp>
        <p:nvSpPr>
          <p:cNvPr id="13" name="Rectangle 12"/>
          <p:cNvSpPr/>
          <p:nvPr/>
        </p:nvSpPr>
        <p:spPr>
          <a:xfrm>
            <a:off x="4114800" y="609600"/>
            <a:ext cx="4572000" cy="1315232"/>
          </a:xfrm>
          <a:prstGeom prst="rect">
            <a:avLst/>
          </a:prstGeom>
        </p:spPr>
        <p:txBody>
          <a:bodyPr>
            <a:spAutoFit/>
          </a:bodyPr>
          <a:lstStyle/>
          <a:p>
            <a:pPr algn="ctr">
              <a:lnSpc>
                <a:spcPct val="107000"/>
              </a:lnSpc>
              <a:spcAft>
                <a:spcPts val="800"/>
              </a:spcAft>
            </a:pPr>
            <a:r>
              <a:rPr lang="en-US" sz="2000" b="1" u="sng" dirty="0" smtClean="0">
                <a:effectLst/>
                <a:latin typeface="Times New Roman" panose="02020603050405020304" pitchFamily="18" charset="0"/>
                <a:ea typeface="Calibri" panose="020F0502020204030204" pitchFamily="34" charset="0"/>
                <a:cs typeface="Times New Roman" panose="02020603050405020304" pitchFamily="18" charset="0"/>
              </a:rPr>
              <a:t>HIGH LEVEL AND DETAILED DESIGN</a:t>
            </a:r>
            <a:endParaRPr lang="en-US" sz="2000" dirty="0" smtClean="0">
              <a:effectLst/>
              <a:latin typeface="Times New Roman" panose="02020603050405020304" pitchFamily="18" charset="0"/>
              <a:ea typeface="Calibri" panose="020F0502020204030204" pitchFamily="34" charset="0"/>
              <a:cs typeface="Times New Roman" panose="02020603050405020304" pitchFamily="18" charset="0"/>
            </a:endParaRPr>
          </a:p>
          <a:p>
            <a:pPr algn="ctr">
              <a:lnSpc>
                <a:spcPct val="150000"/>
              </a:lnSpc>
            </a:pPr>
            <a:r>
              <a:rPr lang="en-US" sz="2000" b="1" u="sng" dirty="0" smtClean="0">
                <a:effectLst/>
                <a:latin typeface="Times New Roman" panose="02020603050405020304" pitchFamily="18" charset="0"/>
                <a:ea typeface="Calibri" panose="020F0502020204030204" pitchFamily="34" charset="0"/>
                <a:cs typeface="Times New Roman" panose="02020603050405020304" pitchFamily="18" charset="0"/>
              </a:rPr>
              <a:t>LOGIC FUNCTIONS</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2" name="Rectangle 1"/>
          <p:cNvSpPr/>
          <p:nvPr/>
        </p:nvSpPr>
        <p:spPr>
          <a:xfrm>
            <a:off x="4572000" y="2514600"/>
            <a:ext cx="4572000" cy="2655471"/>
          </a:xfrm>
          <a:prstGeom prst="rect">
            <a:avLst/>
          </a:prstGeom>
        </p:spPr>
        <p:txBody>
          <a:bodyPr>
            <a:spAutoFit/>
          </a:bodyPr>
          <a:lstStyle/>
          <a:p>
            <a:pPr marL="457200" marR="0">
              <a:lnSpc>
                <a:spcPct val="107000"/>
              </a:lnSpc>
              <a:spcBef>
                <a:spcPts val="0"/>
              </a:spcBef>
              <a:spcAft>
                <a:spcPts val="800"/>
              </a:spcAft>
            </a:pPr>
            <a:r>
              <a:rPr lang="en-US" sz="1400" b="1" u="sng" dirty="0">
                <a:latin typeface="Times New Roman" panose="02020603050405020304" pitchFamily="18" charset="0"/>
                <a:ea typeface="Calibri" panose="020F0502020204030204" pitchFamily="34" charset="0"/>
                <a:cs typeface="Times New Roman" panose="02020603050405020304" pitchFamily="18" charset="0"/>
              </a:rPr>
              <a:t>Sound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15000"/>
              </a:lnSpc>
              <a:spcBef>
                <a:spcPts val="0"/>
              </a:spcBef>
              <a:spcAft>
                <a:spcPts val="1000"/>
              </a:spcAft>
              <a:buFont typeface="+mj-lt"/>
              <a:buAutoNum type="arabicPeriod"/>
            </a:pPr>
            <a:r>
              <a:rPr lang="en-US" sz="1400" b="1" dirty="0">
                <a:latin typeface="Times New Roman" panose="02020603050405020304" pitchFamily="18" charset="0"/>
                <a:ea typeface="Calibri" panose="020F0502020204030204" pitchFamily="34" charset="0"/>
                <a:cs typeface="Times New Roman" panose="02020603050405020304" pitchFamily="18" charset="0"/>
              </a:rPr>
              <a:t>While(1)</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15000"/>
              </a:lnSpc>
              <a:spcBef>
                <a:spcPts val="0"/>
              </a:spcBef>
              <a:spcAft>
                <a:spcPts val="1000"/>
              </a:spcAft>
              <a:buFont typeface="+mj-lt"/>
              <a:buAutoNum type="arabicPeriod"/>
            </a:pPr>
            <a:r>
              <a:rPr lang="en-US" sz="1400" dirty="0">
                <a:latin typeface="Times New Roman" panose="02020603050405020304" pitchFamily="18" charset="0"/>
                <a:ea typeface="Calibri" panose="020F0502020204030204" pitchFamily="34" charset="0"/>
                <a:cs typeface="Times New Roman" panose="02020603050405020304" pitchFamily="18" charset="0"/>
              </a:rPr>
              <a:t>Check player level; Play selected level background music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15000"/>
              </a:lnSpc>
              <a:spcBef>
                <a:spcPts val="0"/>
              </a:spcBef>
              <a:spcAft>
                <a:spcPts val="1000"/>
              </a:spcAft>
              <a:buFont typeface="+mj-lt"/>
              <a:buAutoNum type="arabicPeriod"/>
            </a:pPr>
            <a:r>
              <a:rPr lang="en-US" sz="1400" dirty="0">
                <a:latin typeface="Times New Roman" panose="02020603050405020304" pitchFamily="18" charset="0"/>
                <a:ea typeface="Calibri" panose="020F0502020204030204" pitchFamily="34" charset="0"/>
                <a:cs typeface="Times New Roman" panose="02020603050405020304" pitchFamily="18" charset="0"/>
              </a:rPr>
              <a:t>Check weapon at use; play sound of selected weapon used when it’s in use</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15000"/>
              </a:lnSpc>
              <a:spcBef>
                <a:spcPts val="0"/>
              </a:spcBef>
              <a:spcAft>
                <a:spcPts val="1000"/>
              </a:spcAft>
              <a:buFont typeface="+mj-lt"/>
              <a:buAutoNum type="arabicPeriod"/>
            </a:pPr>
            <a:r>
              <a:rPr lang="en-US" sz="1400" b="1" dirty="0">
                <a:latin typeface="Times New Roman" panose="02020603050405020304" pitchFamily="18" charset="0"/>
                <a:ea typeface="Calibri" panose="020F0502020204030204" pitchFamily="34" charset="0"/>
                <a:cs typeface="Times New Roman" panose="02020603050405020304" pitchFamily="18" charset="0"/>
              </a:rPr>
              <a:t>If </a:t>
            </a:r>
            <a:r>
              <a:rPr lang="en-US" sz="1400" dirty="0">
                <a:latin typeface="Times New Roman" panose="02020603050405020304" pitchFamily="18" charset="0"/>
                <a:ea typeface="Calibri" panose="020F0502020204030204" pitchFamily="34" charset="0"/>
                <a:cs typeface="Times New Roman" panose="02020603050405020304" pitchFamily="18" charset="0"/>
              </a:rPr>
              <a:t>player dies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marL="914400" marR="0">
              <a:lnSpc>
                <a:spcPct val="107000"/>
              </a:lnSpc>
              <a:spcBef>
                <a:spcPts val="0"/>
              </a:spcBef>
              <a:spcAft>
                <a:spcPts val="800"/>
              </a:spcAft>
            </a:pPr>
            <a:r>
              <a:rPr lang="en-US" sz="1400" dirty="0">
                <a:latin typeface="Times New Roman" panose="02020603050405020304" pitchFamily="18" charset="0"/>
                <a:ea typeface="Calibri" panose="020F0502020204030204" pitchFamily="34" charset="0"/>
                <a:cs typeface="Times New Roman" panose="02020603050405020304" pitchFamily="18" charset="0"/>
              </a:rPr>
              <a:t>Play dying sound of starving </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xmlns="" val="202175616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296214" y="524045"/>
            <a:ext cx="4572000" cy="5566973"/>
          </a:xfrm>
          <a:prstGeom prst="rect">
            <a:avLst/>
          </a:prstGeom>
        </p:spPr>
        <p:txBody>
          <a:bodyPr>
            <a:spAutoFit/>
          </a:bodyPr>
          <a:lstStyle/>
          <a:p>
            <a:pPr algn="just">
              <a:lnSpc>
                <a:spcPct val="107000"/>
              </a:lnSpc>
              <a:spcAft>
                <a:spcPts val="800"/>
              </a:spcAft>
            </a:pPr>
            <a:r>
              <a:rPr lang="en-US" b="1" u="sng" dirty="0" smtClean="0">
                <a:effectLst/>
                <a:latin typeface="Times New Roman" panose="02020603050405020304" pitchFamily="18" charset="0"/>
                <a:ea typeface="Calibri" panose="020F0502020204030204" pitchFamily="34" charset="0"/>
                <a:cs typeface="Times New Roman" panose="02020603050405020304" pitchFamily="18" charset="0"/>
              </a:rPr>
              <a:t>Environment</a:t>
            </a:r>
            <a:r>
              <a:rPr lang="en-US" sz="1400" b="1" u="sng" dirty="0" smtClean="0">
                <a:effectLst/>
                <a:latin typeface="Times New Roman" panose="02020603050405020304" pitchFamily="18" charset="0"/>
                <a:ea typeface="Calibri" panose="020F0502020204030204" pitchFamily="34" charset="0"/>
                <a:cs typeface="Times New Roman" panose="02020603050405020304" pitchFamily="18" charset="0"/>
              </a:rPr>
              <a:t> </a:t>
            </a:r>
          </a:p>
          <a:p>
            <a:pPr algn="just">
              <a:lnSpc>
                <a:spcPct val="107000"/>
              </a:lnSpc>
              <a:spcAft>
                <a:spcPts val="800"/>
              </a:spcAft>
            </a:pPr>
            <a:endParaRPr lang="en-US" sz="1200" dirty="0" smtClean="0">
              <a:effectLst/>
              <a:latin typeface="Calibri" panose="020F0502020204030204" pitchFamily="34" charset="0"/>
              <a:ea typeface="Calibri" panose="020F0502020204030204" pitchFamily="34" charset="0"/>
              <a:cs typeface="Times New Roman" panose="02020603050405020304" pitchFamily="18" charset="0"/>
            </a:endParaRPr>
          </a:p>
          <a:p>
            <a:pPr indent="457200" algn="just">
              <a:lnSpc>
                <a:spcPct val="107000"/>
              </a:lnSpc>
              <a:spcAft>
                <a:spcPts val="800"/>
              </a:spcAft>
            </a:pPr>
            <a:r>
              <a:rPr lang="en-US" sz="1400" dirty="0" smtClean="0">
                <a:effectLst/>
                <a:latin typeface="Times New Roman" panose="02020603050405020304" pitchFamily="18" charset="0"/>
                <a:ea typeface="Calibri" panose="020F0502020204030204" pitchFamily="34" charset="0"/>
                <a:cs typeface="Times New Roman" panose="02020603050405020304" pitchFamily="18" charset="0"/>
              </a:rPr>
              <a:t>Since the in environment holds every component in these game the duty of checking the position and activating enemies is given to it.</a:t>
            </a:r>
            <a:endParaRPr lang="en-US" sz="1400" dirty="0" smtClean="0">
              <a:effectLst/>
              <a:latin typeface="Calibri" panose="020F0502020204030204" pitchFamily="34" charset="0"/>
              <a:ea typeface="Calibri" panose="020F0502020204030204" pitchFamily="34" charset="0"/>
              <a:cs typeface="Times New Roman" panose="02020603050405020304" pitchFamily="18" charset="0"/>
            </a:endParaRPr>
          </a:p>
          <a:p>
            <a:pPr indent="457200" algn="just">
              <a:lnSpc>
                <a:spcPct val="107000"/>
              </a:lnSpc>
              <a:spcAft>
                <a:spcPts val="800"/>
              </a:spcAft>
            </a:pPr>
            <a:r>
              <a:rPr lang="en-US" sz="1400" dirty="0" smtClean="0">
                <a:effectLst/>
                <a:latin typeface="Times New Roman" panose="02020603050405020304" pitchFamily="18" charset="0"/>
                <a:ea typeface="Calibri" panose="020F0502020204030204" pitchFamily="34" charset="0"/>
                <a:cs typeface="Times New Roman" panose="02020603050405020304" pitchFamily="18" charset="0"/>
              </a:rPr>
              <a:t>So it becomes</a:t>
            </a:r>
            <a:endParaRPr lang="en-US" sz="1400" dirty="0" smtClean="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15000"/>
              </a:lnSpc>
              <a:spcBef>
                <a:spcPts val="0"/>
              </a:spcBef>
              <a:spcAft>
                <a:spcPts val="1000"/>
              </a:spcAft>
              <a:buFont typeface="+mj-lt"/>
              <a:buAutoNum type="arabicPeriod"/>
            </a:pPr>
            <a:r>
              <a:rPr lang="en-US" sz="1400" dirty="0" smtClean="0">
                <a:effectLst/>
                <a:latin typeface="Times New Roman" panose="02020603050405020304" pitchFamily="18" charset="0"/>
                <a:ea typeface="Calibri" panose="020F0502020204030204" pitchFamily="34" charset="0"/>
                <a:cs typeface="Times New Roman" panose="02020603050405020304" pitchFamily="18" charset="0"/>
              </a:rPr>
              <a:t>Check position change in player          //first move of player (for the first time only)</a:t>
            </a:r>
            <a:endParaRPr lang="en-US" sz="1400" dirty="0" smtClean="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15000"/>
              </a:lnSpc>
              <a:spcBef>
                <a:spcPts val="0"/>
              </a:spcBef>
              <a:spcAft>
                <a:spcPts val="1000"/>
              </a:spcAft>
              <a:buFont typeface="+mj-lt"/>
              <a:buAutoNum type="arabicPeriod"/>
            </a:pPr>
            <a:r>
              <a:rPr lang="en-US" sz="1400" dirty="0" smtClean="0">
                <a:effectLst/>
                <a:latin typeface="Times New Roman" panose="02020603050405020304" pitchFamily="18" charset="0"/>
                <a:ea typeface="Calibri" panose="020F0502020204030204" pitchFamily="34" charset="0"/>
                <a:cs typeface="Times New Roman" panose="02020603050405020304" pitchFamily="18" charset="0"/>
              </a:rPr>
              <a:t>Activate notification</a:t>
            </a:r>
            <a:endParaRPr lang="en-US" sz="1400" dirty="0" smtClean="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15000"/>
              </a:lnSpc>
              <a:spcBef>
                <a:spcPts val="0"/>
              </a:spcBef>
              <a:spcAft>
                <a:spcPts val="1000"/>
              </a:spcAft>
              <a:buFont typeface="+mj-lt"/>
              <a:buAutoNum type="arabicPeriod"/>
            </a:pPr>
            <a:r>
              <a:rPr lang="en-US" sz="1400" dirty="0" smtClean="0">
                <a:effectLst/>
                <a:latin typeface="Times New Roman" panose="02020603050405020304" pitchFamily="18" charset="0"/>
                <a:ea typeface="Calibri" panose="020F0502020204030204" pitchFamily="34" charset="0"/>
                <a:cs typeface="Times New Roman" panose="02020603050405020304" pitchFamily="18" charset="0"/>
              </a:rPr>
              <a:t>Check if notification is destroyed</a:t>
            </a:r>
            <a:endParaRPr lang="en-US" sz="1400" dirty="0" smtClean="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15000"/>
              </a:lnSpc>
              <a:spcBef>
                <a:spcPts val="0"/>
              </a:spcBef>
              <a:spcAft>
                <a:spcPts val="1000"/>
              </a:spcAft>
              <a:buFont typeface="+mj-lt"/>
              <a:buAutoNum type="arabicPeriod"/>
            </a:pPr>
            <a:r>
              <a:rPr lang="en-US" sz="1400" b="1" dirty="0" smtClean="0">
                <a:effectLst/>
                <a:latin typeface="Times New Roman" panose="02020603050405020304" pitchFamily="18" charset="0"/>
                <a:ea typeface="Calibri" panose="020F0502020204030204" pitchFamily="34" charset="0"/>
                <a:cs typeface="Times New Roman" panose="02020603050405020304" pitchFamily="18" charset="0"/>
              </a:rPr>
              <a:t>If</a:t>
            </a:r>
            <a:r>
              <a:rPr lang="en-US" sz="1400" dirty="0" smtClean="0">
                <a:effectLst/>
                <a:latin typeface="Times New Roman" panose="02020603050405020304" pitchFamily="18" charset="0"/>
                <a:ea typeface="Calibri" panose="020F0502020204030204" pitchFamily="34" charset="0"/>
                <a:cs typeface="Times New Roman" panose="02020603050405020304" pitchFamily="18" charset="0"/>
              </a:rPr>
              <a:t> destroyed save this point as last checkpoint.</a:t>
            </a:r>
            <a:endParaRPr lang="en-US" sz="1400" dirty="0" smtClean="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15000"/>
              </a:lnSpc>
              <a:spcBef>
                <a:spcPts val="0"/>
              </a:spcBef>
              <a:spcAft>
                <a:spcPts val="1000"/>
              </a:spcAft>
              <a:buFont typeface="+mj-lt"/>
              <a:buAutoNum type="arabicPeriod"/>
            </a:pPr>
            <a:r>
              <a:rPr lang="en-US" sz="1400" b="1" dirty="0" smtClean="0">
                <a:effectLst/>
                <a:latin typeface="Times New Roman" panose="02020603050405020304" pitchFamily="18" charset="0"/>
                <a:ea typeface="Calibri" panose="020F0502020204030204" pitchFamily="34" charset="0"/>
                <a:cs typeface="Times New Roman" panose="02020603050405020304" pitchFamily="18" charset="0"/>
              </a:rPr>
              <a:t>While (1)</a:t>
            </a:r>
            <a:r>
              <a:rPr lang="en-US" sz="1400" dirty="0" smtClean="0">
                <a:effectLst/>
                <a:latin typeface="Times New Roman" panose="02020603050405020304" pitchFamily="18" charset="0"/>
                <a:ea typeface="Calibri" panose="020F0502020204030204" pitchFamily="34" charset="0"/>
                <a:cs typeface="Times New Roman" panose="02020603050405020304" pitchFamily="18" charset="0"/>
              </a:rPr>
              <a:t>                                                    // always do this as loop  </a:t>
            </a:r>
            <a:endParaRPr lang="en-US" sz="1400" dirty="0" smtClean="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15000"/>
              </a:lnSpc>
              <a:spcBef>
                <a:spcPts val="0"/>
              </a:spcBef>
              <a:spcAft>
                <a:spcPts val="1000"/>
              </a:spcAft>
              <a:buFont typeface="+mj-lt"/>
              <a:buAutoNum type="arabicPeriod"/>
            </a:pPr>
            <a:r>
              <a:rPr lang="en-US" sz="1400" dirty="0" smtClean="0">
                <a:effectLst/>
                <a:latin typeface="Times New Roman" panose="02020603050405020304" pitchFamily="18" charset="0"/>
                <a:ea typeface="Calibri" panose="020F0502020204030204" pitchFamily="34" charset="0"/>
                <a:cs typeface="Times New Roman" panose="02020603050405020304" pitchFamily="18" charset="0"/>
              </a:rPr>
              <a:t>Check the distance between player and sound source </a:t>
            </a:r>
            <a:endParaRPr lang="en-US" sz="1400" dirty="0" smtClean="0">
              <a:effectLst/>
              <a:latin typeface="Calibri" panose="020F0502020204030204" pitchFamily="34" charset="0"/>
              <a:ea typeface="Calibri" panose="020F0502020204030204" pitchFamily="34" charset="0"/>
              <a:cs typeface="Times New Roman" panose="02020603050405020304" pitchFamily="18" charset="0"/>
            </a:endParaRPr>
          </a:p>
          <a:p>
            <a:pPr marL="914400" marR="0" algn="just">
              <a:lnSpc>
                <a:spcPct val="107000"/>
              </a:lnSpc>
              <a:spcBef>
                <a:spcPts val="0"/>
              </a:spcBef>
              <a:spcAft>
                <a:spcPts val="800"/>
              </a:spcAft>
            </a:pPr>
            <a:r>
              <a:rPr lang="en-US" sz="1400" dirty="0" smtClean="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b="1" dirty="0" smtClean="0">
                <a:effectLst/>
                <a:latin typeface="Times New Roman" panose="02020603050405020304" pitchFamily="18" charset="0"/>
                <a:ea typeface="Calibri" panose="020F0502020204030204" pitchFamily="34" charset="0"/>
                <a:cs typeface="Times New Roman" panose="02020603050405020304" pitchFamily="18" charset="0"/>
              </a:rPr>
              <a:t>If</a:t>
            </a:r>
            <a:r>
              <a:rPr lang="en-US" sz="1400" dirty="0" smtClean="0">
                <a:effectLst/>
                <a:latin typeface="Times New Roman" panose="02020603050405020304" pitchFamily="18" charset="0"/>
                <a:ea typeface="Calibri" panose="020F0502020204030204" pitchFamily="34" charset="0"/>
                <a:cs typeface="Times New Roman" panose="02020603050405020304" pitchFamily="18" charset="0"/>
              </a:rPr>
              <a:t> in range activate the sound source</a:t>
            </a:r>
            <a:endParaRPr lang="en-US" sz="1400" dirty="0" smtClean="0">
              <a:effectLst/>
              <a:latin typeface="Calibri" panose="020F0502020204030204" pitchFamily="34" charset="0"/>
              <a:ea typeface="Calibri" panose="020F0502020204030204" pitchFamily="34" charset="0"/>
              <a:cs typeface="Times New Roman" panose="02020603050405020304" pitchFamily="18" charset="0"/>
            </a:endParaRPr>
          </a:p>
          <a:p>
            <a:pPr marL="685800" marR="0" algn="just">
              <a:lnSpc>
                <a:spcPct val="107000"/>
              </a:lnSpc>
              <a:spcBef>
                <a:spcPts val="0"/>
              </a:spcBef>
              <a:spcAft>
                <a:spcPts val="800"/>
              </a:spcAft>
            </a:pPr>
            <a:r>
              <a:rPr lang="en-US" sz="1400" dirty="0" smtClean="0">
                <a:effectLst/>
                <a:latin typeface="Times New Roman" panose="02020603050405020304" pitchFamily="18" charset="0"/>
                <a:ea typeface="Calibri" panose="020F0502020204030204" pitchFamily="34" charset="0"/>
                <a:cs typeface="Times New Roman" panose="02020603050405020304" pitchFamily="18" charset="0"/>
              </a:rPr>
              <a:t>7.   Display end of level notification </a:t>
            </a:r>
            <a:endParaRPr lang="en-US" sz="1400" dirty="0" smtClean="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sz="1400" dirty="0" smtClean="0">
                <a:effectLst/>
                <a:latin typeface="Times New Roman" panose="02020603050405020304" pitchFamily="18" charset="0"/>
                <a:ea typeface="Calibri" panose="020F0502020204030204" pitchFamily="34" charset="0"/>
                <a:cs typeface="Times New Roman" panose="02020603050405020304" pitchFamily="18" charset="0"/>
              </a:rPr>
              <a:t>                    8.  Terminate the level.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5" name="Rectangle 14"/>
          <p:cNvSpPr/>
          <p:nvPr/>
        </p:nvSpPr>
        <p:spPr>
          <a:xfrm>
            <a:off x="5125791" y="636144"/>
            <a:ext cx="3847564" cy="4666727"/>
          </a:xfrm>
          <a:prstGeom prst="rect">
            <a:avLst/>
          </a:prstGeom>
        </p:spPr>
        <p:txBody>
          <a:bodyPr wrap="square">
            <a:spAutoFit/>
          </a:bodyPr>
          <a:lstStyle/>
          <a:p>
            <a:pPr indent="457200" algn="just">
              <a:lnSpc>
                <a:spcPct val="107000"/>
              </a:lnSpc>
              <a:spcAft>
                <a:spcPts val="800"/>
              </a:spcAft>
            </a:pPr>
            <a:r>
              <a:rPr lang="en-US" b="1" u="sng" dirty="0" smtClean="0">
                <a:effectLst/>
                <a:latin typeface="Times New Roman" panose="02020603050405020304" pitchFamily="18" charset="0"/>
                <a:ea typeface="Calibri" panose="020F0502020204030204" pitchFamily="34" charset="0"/>
                <a:cs typeface="Times New Roman" panose="02020603050405020304" pitchFamily="18" charset="0"/>
              </a:rPr>
              <a:t>Challenge</a:t>
            </a:r>
            <a:r>
              <a:rPr lang="en-US" sz="1400" b="1" u="sng" dirty="0" smtClean="0">
                <a:effectLst/>
                <a:latin typeface="Times New Roman" panose="02020603050405020304" pitchFamily="18" charset="0"/>
                <a:ea typeface="Calibri" panose="020F0502020204030204" pitchFamily="34" charset="0"/>
                <a:cs typeface="Times New Roman" panose="02020603050405020304" pitchFamily="18" charset="0"/>
              </a:rPr>
              <a:t> </a:t>
            </a:r>
            <a:endParaRPr lang="en-US" sz="1400" dirty="0" smtClean="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15000"/>
              </a:lnSpc>
              <a:spcBef>
                <a:spcPts val="0"/>
              </a:spcBef>
              <a:spcAft>
                <a:spcPts val="1000"/>
              </a:spcAft>
              <a:buFont typeface="+mj-lt"/>
              <a:buAutoNum type="arabicPeriod"/>
            </a:pPr>
            <a:r>
              <a:rPr lang="en-US" sz="1400" b="1" u="none" strike="noStrike" dirty="0" smtClean="0">
                <a:effectLst/>
                <a:latin typeface="Times New Roman" panose="02020603050405020304" pitchFamily="18" charset="0"/>
                <a:ea typeface="Calibri" panose="020F0502020204030204" pitchFamily="34" charset="0"/>
                <a:cs typeface="Times New Roman" panose="02020603050405020304" pitchFamily="18" charset="0"/>
              </a:rPr>
              <a:t>while (1)</a:t>
            </a:r>
            <a:endParaRPr lang="en-US" sz="1400" u="none" strike="noStrike" dirty="0" smtClean="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15000"/>
              </a:lnSpc>
              <a:spcBef>
                <a:spcPts val="0"/>
              </a:spcBef>
              <a:spcAft>
                <a:spcPts val="1000"/>
              </a:spcAft>
              <a:buFont typeface="+mj-lt"/>
              <a:buAutoNum type="arabicPeriod"/>
            </a:pPr>
            <a:r>
              <a:rPr lang="en-US" sz="1400" u="none" strike="noStrike" dirty="0" smtClean="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b="1" u="none" strike="noStrike" dirty="0" smtClean="0">
                <a:effectLst/>
                <a:latin typeface="Times New Roman" panose="02020603050405020304" pitchFamily="18" charset="0"/>
                <a:ea typeface="Calibri" panose="020F0502020204030204" pitchFamily="34" charset="0"/>
                <a:cs typeface="Times New Roman" panose="02020603050405020304" pitchFamily="18" charset="0"/>
              </a:rPr>
              <a:t>while (</a:t>
            </a:r>
            <a:r>
              <a:rPr lang="en-US" sz="1400" u="none" strike="noStrike" dirty="0" smtClean="0">
                <a:effectLst/>
                <a:latin typeface="Times New Roman" panose="02020603050405020304" pitchFamily="18" charset="0"/>
                <a:ea typeface="Calibri" panose="020F0502020204030204" pitchFamily="34" charset="0"/>
                <a:cs typeface="Times New Roman" panose="02020603050405020304" pitchFamily="18" charset="0"/>
              </a:rPr>
              <a:t>player is in the environment</a:t>
            </a:r>
            <a:r>
              <a:rPr lang="en-US" sz="1400" b="1" u="none" strike="noStrike" dirty="0" smtClean="0">
                <a:effectLst/>
                <a:latin typeface="Times New Roman" panose="02020603050405020304" pitchFamily="18" charset="0"/>
                <a:ea typeface="Calibri" panose="020F0502020204030204" pitchFamily="34" charset="0"/>
                <a:cs typeface="Times New Roman" panose="02020603050405020304" pitchFamily="18" charset="0"/>
              </a:rPr>
              <a:t>) </a:t>
            </a:r>
            <a:endParaRPr lang="en-US" sz="1400" u="none" strike="noStrike" dirty="0" smtClean="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15000"/>
              </a:lnSpc>
              <a:spcBef>
                <a:spcPts val="0"/>
              </a:spcBef>
              <a:spcAft>
                <a:spcPts val="1000"/>
              </a:spcAft>
              <a:buFont typeface="+mj-lt"/>
              <a:buAutoNum type="arabicPeriod"/>
            </a:pPr>
            <a:r>
              <a:rPr lang="en-US" sz="1400" u="none" strike="noStrike" dirty="0" smtClean="0">
                <a:effectLst/>
                <a:latin typeface="Times New Roman" panose="02020603050405020304" pitchFamily="18" charset="0"/>
                <a:ea typeface="Calibri" panose="020F0502020204030204" pitchFamily="34" charset="0"/>
                <a:cs typeface="Times New Roman" panose="02020603050405020304" pitchFamily="18" charset="0"/>
              </a:rPr>
              <a:t>     Degrade health status in proportion to time spent in the         	environment </a:t>
            </a:r>
            <a:endParaRPr lang="en-US" sz="1400" u="none" strike="noStrike" dirty="0" smtClean="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07000"/>
              </a:lnSpc>
              <a:spcBef>
                <a:spcPts val="0"/>
              </a:spcBef>
              <a:spcAft>
                <a:spcPts val="1000"/>
              </a:spcAft>
              <a:buFont typeface="+mj-lt"/>
              <a:buAutoNum type="arabicPeriod"/>
            </a:pPr>
            <a:r>
              <a:rPr lang="en-US" sz="1400" u="none" strike="noStrike" dirty="0" smtClean="0">
                <a:effectLst/>
                <a:latin typeface="Times New Roman" panose="02020603050405020304" pitchFamily="18" charset="0"/>
                <a:ea typeface="Calibri" panose="020F0502020204030204" pitchFamily="34" charset="0"/>
                <a:cs typeface="Times New Roman" panose="02020603050405020304" pitchFamily="18" charset="0"/>
              </a:rPr>
              <a:t>    	Destroy.</a:t>
            </a:r>
            <a:endParaRPr lang="en-US" sz="1400" u="none" strike="noStrike" dirty="0" smtClean="0">
              <a:effectLst/>
              <a:latin typeface="Calibri" panose="020F0502020204030204" pitchFamily="34" charset="0"/>
              <a:ea typeface="Calibri" panose="020F0502020204030204" pitchFamily="34" charset="0"/>
              <a:cs typeface="Times New Roman" panose="02020603050405020304" pitchFamily="18" charset="0"/>
            </a:endParaRPr>
          </a:p>
          <a:p>
            <a:pPr indent="457200" algn="just">
              <a:lnSpc>
                <a:spcPct val="107000"/>
              </a:lnSpc>
              <a:spcAft>
                <a:spcPts val="800"/>
              </a:spcAft>
            </a:pPr>
            <a:endParaRPr lang="en-US" sz="1400" b="1" u="sng" dirty="0" smtClean="0">
              <a:effectLst/>
              <a:latin typeface="Times New Roman" panose="02020603050405020304" pitchFamily="18" charset="0"/>
              <a:ea typeface="Calibri" panose="020F0502020204030204" pitchFamily="34" charset="0"/>
              <a:cs typeface="Times New Roman" panose="02020603050405020304" pitchFamily="18" charset="0"/>
            </a:endParaRPr>
          </a:p>
          <a:p>
            <a:pPr indent="457200" algn="just">
              <a:lnSpc>
                <a:spcPct val="107000"/>
              </a:lnSpc>
              <a:spcAft>
                <a:spcPts val="800"/>
              </a:spcAft>
            </a:pPr>
            <a:endParaRPr lang="en-US" sz="1400" b="1" u="sng" dirty="0">
              <a:latin typeface="Times New Roman" panose="02020603050405020304" pitchFamily="18" charset="0"/>
              <a:ea typeface="Calibri" panose="020F0502020204030204" pitchFamily="34" charset="0"/>
              <a:cs typeface="Times New Roman" panose="02020603050405020304" pitchFamily="18" charset="0"/>
            </a:endParaRPr>
          </a:p>
          <a:p>
            <a:pPr indent="457200" algn="just">
              <a:lnSpc>
                <a:spcPct val="107000"/>
              </a:lnSpc>
              <a:spcAft>
                <a:spcPts val="800"/>
              </a:spcAft>
            </a:pPr>
            <a:r>
              <a:rPr lang="en-US" b="1" u="sng" dirty="0" smtClean="0">
                <a:effectLst/>
                <a:latin typeface="Times New Roman" panose="02020603050405020304" pitchFamily="18" charset="0"/>
                <a:ea typeface="Calibri" panose="020F0502020204030204" pitchFamily="34" charset="0"/>
                <a:cs typeface="Times New Roman" panose="02020603050405020304" pitchFamily="18" charset="0"/>
              </a:rPr>
              <a:t>Map </a:t>
            </a:r>
            <a:endParaRPr lang="en-US" dirty="0" smtClean="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15000"/>
              </a:lnSpc>
              <a:spcBef>
                <a:spcPts val="0"/>
              </a:spcBef>
              <a:spcAft>
                <a:spcPts val="1000"/>
              </a:spcAft>
              <a:buFont typeface="+mj-lt"/>
              <a:buAutoNum type="arabicPeriod"/>
            </a:pPr>
            <a:r>
              <a:rPr lang="en-US" sz="1400" u="none" strike="noStrike" dirty="0" smtClean="0">
                <a:effectLst/>
                <a:latin typeface="Times New Roman" panose="02020603050405020304" pitchFamily="18" charset="0"/>
                <a:ea typeface="Calibri" panose="020F0502020204030204" pitchFamily="34" charset="0"/>
                <a:cs typeface="Times New Roman" panose="02020603050405020304" pitchFamily="18" charset="0"/>
              </a:rPr>
              <a:t>While (1)</a:t>
            </a:r>
            <a:endParaRPr lang="en-US" sz="1400" u="none" strike="noStrike" dirty="0" smtClean="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15000"/>
              </a:lnSpc>
              <a:spcBef>
                <a:spcPts val="0"/>
              </a:spcBef>
              <a:spcAft>
                <a:spcPts val="1000"/>
              </a:spcAft>
              <a:buFont typeface="+mj-lt"/>
              <a:buAutoNum type="arabicPeriod"/>
            </a:pPr>
            <a:r>
              <a:rPr lang="en-US" sz="1400" u="none" strike="noStrike" dirty="0" smtClean="0">
                <a:effectLst/>
                <a:latin typeface="Times New Roman" panose="02020603050405020304" pitchFamily="18" charset="0"/>
                <a:ea typeface="Calibri" panose="020F0502020204030204" pitchFamily="34" charset="0"/>
                <a:cs typeface="Times New Roman" panose="02020603050405020304" pitchFamily="18" charset="0"/>
              </a:rPr>
              <a:t>Fix map to the top wright corner</a:t>
            </a:r>
            <a:endParaRPr lang="en-US" sz="1400" u="none" strike="noStrike" dirty="0" smtClean="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15000"/>
              </a:lnSpc>
              <a:spcBef>
                <a:spcPts val="0"/>
              </a:spcBef>
              <a:spcAft>
                <a:spcPts val="1000"/>
              </a:spcAft>
              <a:buFont typeface="+mj-lt"/>
              <a:buAutoNum type="arabicPeriod"/>
            </a:pPr>
            <a:r>
              <a:rPr lang="en-US" sz="1400" u="none" strike="noStrike" dirty="0" smtClean="0">
                <a:effectLst/>
                <a:latin typeface="Times New Roman" panose="02020603050405020304" pitchFamily="18" charset="0"/>
                <a:ea typeface="Calibri" panose="020F0502020204030204" pitchFamily="34" charset="0"/>
                <a:cs typeface="Times New Roman" panose="02020603050405020304" pitchFamily="18" charset="0"/>
              </a:rPr>
              <a:t>Track player</a:t>
            </a:r>
            <a:endParaRPr lang="en-US" sz="1400" u="none" strike="noStrike" dirty="0" smtClean="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15000"/>
              </a:lnSpc>
              <a:spcBef>
                <a:spcPts val="0"/>
              </a:spcBef>
              <a:spcAft>
                <a:spcPts val="1000"/>
              </a:spcAft>
              <a:buFont typeface="+mj-lt"/>
              <a:buAutoNum type="arabicPeriod"/>
            </a:pPr>
            <a:r>
              <a:rPr lang="en-US" sz="1400" u="none" strike="noStrike" dirty="0" smtClean="0">
                <a:effectLst/>
                <a:latin typeface="Times New Roman" panose="02020603050405020304" pitchFamily="18" charset="0"/>
                <a:ea typeface="Calibri" panose="020F0502020204030204" pitchFamily="34" charset="0"/>
                <a:cs typeface="Times New Roman" panose="02020603050405020304" pitchFamily="18" charset="0"/>
              </a:rPr>
              <a:t>Plot the player </a:t>
            </a:r>
            <a:endParaRPr lang="en-US" sz="1400" u="none" strike="noStrike"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xmlns="" val="285040118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895600"/>
            <a:ext cx="8229600" cy="1143000"/>
          </a:xfrm>
        </p:spPr>
        <p:txBody>
          <a:bodyPr/>
          <a:lstStyle/>
          <a:p>
            <a:r>
              <a:rPr lang="en-US" dirty="0" smtClean="0"/>
              <a:t>LEVEL 2</a:t>
            </a:r>
            <a:endParaRPr lang="en-US"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Description</a:t>
            </a:r>
            <a:br>
              <a:rPr lang="en-US" dirty="0" smtClean="0"/>
            </a:br>
            <a:r>
              <a:rPr lang="en-US" sz="1800" dirty="0" smtClean="0"/>
              <a:t>By: Bethlehem Biyansa</a:t>
            </a:r>
            <a:endParaRPr lang="en-US" dirty="0"/>
          </a:p>
        </p:txBody>
      </p:sp>
      <p:sp>
        <p:nvSpPr>
          <p:cNvPr id="3" name="Content Placeholder 2"/>
          <p:cNvSpPr>
            <a:spLocks noGrp="1"/>
          </p:cNvSpPr>
          <p:nvPr>
            <p:ph sz="half" idx="1"/>
          </p:nvPr>
        </p:nvSpPr>
        <p:spPr>
          <a:xfrm>
            <a:off x="457200" y="1600200"/>
            <a:ext cx="8077200" cy="4525963"/>
          </a:xfrm>
        </p:spPr>
        <p:txBody>
          <a:bodyPr>
            <a:normAutofit lnSpcReduction="10000"/>
          </a:bodyPr>
          <a:lstStyle/>
          <a:p>
            <a:r>
              <a:rPr lang="en-US" dirty="0" smtClean="0"/>
              <a:t>The </a:t>
            </a:r>
            <a:r>
              <a:rPr lang="en-US" dirty="0"/>
              <a:t>game on this level is based on the battle of Coatit, which was between the Italians, led by Baratieri, and Ethiopian proxies led by Tigrian warlord Ras Mengesha Yohannes in what is now present day Eritrea.Weeks after crushing Okule´-Kusai rebellion in northern Ethiopia at Halai, Italian General Oreste Baratieri turned against rebel leader Ras </a:t>
            </a:r>
            <a:r>
              <a:rPr lang="en-US" dirty="0" err="1"/>
              <a:t>Mangasha</a:t>
            </a:r>
            <a:r>
              <a:rPr lang="en-US" dirty="0"/>
              <a:t> of Tigre. The Italians and native askaris attacked Ras </a:t>
            </a:r>
            <a:r>
              <a:rPr lang="en-US" dirty="0" err="1"/>
              <a:t>Mangasha</a:t>
            </a:r>
            <a:r>
              <a:rPr lang="en-US" dirty="0"/>
              <a:t> northeast of Adowa at Coatit, where badly armed Tigreans fought a brave draw, then withdrew.</a:t>
            </a:r>
          </a:p>
          <a:p>
            <a:endParaRPr lang="en-US"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GAME MECHANICS</a:t>
            </a:r>
            <a:endParaRPr lang="en-US" dirty="0" smtClean="0"/>
          </a:p>
        </p:txBody>
      </p:sp>
      <p:sp>
        <p:nvSpPr>
          <p:cNvPr id="3" name="Content Placeholder 2"/>
          <p:cNvSpPr>
            <a:spLocks noGrp="1"/>
          </p:cNvSpPr>
          <p:nvPr>
            <p:ph sz="half" idx="1"/>
          </p:nvPr>
        </p:nvSpPr>
        <p:spPr>
          <a:xfrm>
            <a:off x="457200" y="1600200"/>
            <a:ext cx="8229600" cy="4525963"/>
          </a:xfrm>
        </p:spPr>
        <p:txBody>
          <a:bodyPr>
            <a:normAutofit fontScale="92500"/>
          </a:bodyPr>
          <a:lstStyle/>
          <a:p>
            <a:pPr lvl="0"/>
            <a:r>
              <a:rPr lang="en-US" dirty="0" smtClean="0"/>
              <a:t>The player in this stage is supposed to save </a:t>
            </a:r>
            <a:r>
              <a:rPr lang="en-US" dirty="0" err="1" smtClean="0"/>
              <a:t>RasMengesha</a:t>
            </a:r>
            <a:r>
              <a:rPr lang="en-US" dirty="0" smtClean="0"/>
              <a:t> and help him fled from senafe.</a:t>
            </a:r>
          </a:p>
          <a:p>
            <a:pPr lvl="0"/>
            <a:r>
              <a:rPr lang="en-US" dirty="0" smtClean="0"/>
              <a:t>Will get to </a:t>
            </a:r>
            <a:r>
              <a:rPr lang="en-US" dirty="0" err="1" smtClean="0"/>
              <a:t>RasMengesha’s</a:t>
            </a:r>
            <a:r>
              <a:rPr lang="en-US" dirty="0" smtClean="0"/>
              <a:t> position with the help of map.</a:t>
            </a:r>
          </a:p>
          <a:p>
            <a:pPr lvl="0"/>
            <a:r>
              <a:rPr lang="en-US" dirty="0" smtClean="0"/>
              <a:t>Will come across low abilities soldiers.</a:t>
            </a:r>
          </a:p>
          <a:p>
            <a:pPr lvl="0"/>
            <a:r>
              <a:rPr lang="en-US" dirty="0" smtClean="0"/>
              <a:t>Saves </a:t>
            </a:r>
            <a:r>
              <a:rPr lang="en-US" dirty="0" err="1" smtClean="0"/>
              <a:t>Rasmengesha</a:t>
            </a:r>
            <a:r>
              <a:rPr lang="en-US" dirty="0" smtClean="0"/>
              <a:t>.</a:t>
            </a:r>
          </a:p>
          <a:p>
            <a:pPr lvl="0"/>
            <a:r>
              <a:rPr lang="en-US" dirty="0" smtClean="0"/>
              <a:t>Along the way will come across 5 low abilities soldiers which will be met individually.</a:t>
            </a:r>
          </a:p>
          <a:p>
            <a:pPr lvl="0"/>
            <a:r>
              <a:rPr lang="en-US" dirty="0" smtClean="0"/>
              <a:t>The map will lead them to </a:t>
            </a:r>
            <a:r>
              <a:rPr lang="en-US" dirty="0" err="1" smtClean="0"/>
              <a:t>RasWelle</a:t>
            </a:r>
            <a:r>
              <a:rPr lang="en-US" dirty="0" smtClean="0"/>
              <a:t> and </a:t>
            </a:r>
            <a:r>
              <a:rPr lang="en-US" dirty="0" err="1" smtClean="0"/>
              <a:t>RasMekonen</a:t>
            </a:r>
            <a:r>
              <a:rPr lang="en-US" dirty="0" smtClean="0"/>
              <a:t>.</a:t>
            </a:r>
          </a:p>
          <a:p>
            <a:pPr lvl="0"/>
            <a:r>
              <a:rPr lang="en-US" dirty="0" smtClean="0"/>
              <a:t>The player will be awarded with spear.</a:t>
            </a:r>
          </a:p>
          <a:p>
            <a:endParaRPr lang="en-US"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2743200"/>
            <a:ext cx="4876800" cy="1143000"/>
          </a:xfrm>
        </p:spPr>
        <p:txBody>
          <a:bodyPr/>
          <a:lstStyle/>
          <a:p>
            <a:pPr algn="l"/>
            <a:r>
              <a:rPr lang="en-US" dirty="0" smtClean="0"/>
              <a:t>Game Flow Diagram</a:t>
            </a:r>
            <a:endParaRPr lang="en-US" dirty="0"/>
          </a:p>
        </p:txBody>
      </p:sp>
      <p:pic>
        <p:nvPicPr>
          <p:cNvPr id="7" name="Picture 6"/>
          <p:cNvPicPr/>
          <p:nvPr/>
        </p:nvPicPr>
        <p:blipFill>
          <a:blip r:embed="rId2">
            <a:extLst>
              <a:ext uri="{28A0092B-C50C-407E-A947-70E740481C1C}">
                <a14:useLocalDpi xmlns="" xmlns:wpc="http://schemas.microsoft.com/office/word/2010/wordprocessingCanvas" xmlns:mc="http://schemas.openxmlformats.org/markup-compatibility/2006" xmlns:o="urn:schemas-microsoft-com:office:office" xmlns:m="http://schemas.openxmlformats.org/officeDocument/2006/math" xmlns:v="urn:schemas-microsoft-com:vml" xmlns:wp14="http://schemas.microsoft.com/office/word/2010/wordprocessingDrawing" xmlns:wp="http://schemas.openxmlformats.org/drawingml/2006/wordprocessingDrawing" xmlns:w10="urn:schemas-microsoft-com:office:word" xmlns:w="http://schemas.openxmlformats.org/wordprocessingml/2006/main" xmlns:w14="http://schemas.microsoft.com/office/word/2010/wordml" xmlns:wpg="http://schemas.microsoft.com/office/word/2010/wordprocessingGroup" xmlns:wpi="http://schemas.microsoft.com/office/word/2010/wordprocessingInk" xmlns:wne="http://schemas.microsoft.com/office/word/2006/wordml" xmlns:wps="http://schemas.microsoft.com/office/word/2010/wordprocessingShape" xmlns:a14="http://schemas.microsoft.com/office/drawing/2010/main" xmlns:pic="http://schemas.openxmlformats.org/drawingml/2006/picture" xmlns:lc="http://schemas.openxmlformats.org/drawingml/2006/lockedCanvas" val="0"/>
              </a:ext>
            </a:extLst>
          </a:blip>
          <a:srcRect/>
          <a:stretch>
            <a:fillRect/>
          </a:stretch>
        </p:blipFill>
        <p:spPr bwMode="auto">
          <a:xfrm>
            <a:off x="6172200" y="228600"/>
            <a:ext cx="2209800" cy="64008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90600"/>
          </a:xfrm>
        </p:spPr>
        <p:txBody>
          <a:bodyPr>
            <a:normAutofit fontScale="90000"/>
          </a:bodyPr>
          <a:lstStyle/>
          <a:p>
            <a:r>
              <a:rPr lang="en-US" dirty="0" smtClean="0"/>
              <a:t>Architectural Design of Level 2</a:t>
            </a:r>
            <a:br>
              <a:rPr lang="en-US" dirty="0" smtClean="0"/>
            </a:br>
            <a:r>
              <a:rPr lang="en-US" sz="2200" dirty="0" smtClean="0"/>
              <a:t>By: Dawit Tefera</a:t>
            </a:r>
            <a:endParaRPr lang="en-US" sz="2200" dirty="0"/>
          </a:p>
        </p:txBody>
      </p:sp>
      <p:pic>
        <p:nvPicPr>
          <p:cNvPr id="4" name="Content Placeholder 3"/>
          <p:cNvPicPr>
            <a:picLocks noGrp="1"/>
          </p:cNvPicPr>
          <p:nvPr>
            <p:ph idx="1"/>
          </p:nvPr>
        </p:nvPicPr>
        <p:blipFill>
          <a:blip r:embed="rId2"/>
          <a:srcRect/>
          <a:stretch>
            <a:fillRect/>
          </a:stretch>
        </p:blipFill>
        <p:spPr bwMode="auto">
          <a:xfrm>
            <a:off x="838200" y="1676400"/>
            <a:ext cx="7315200" cy="4114800"/>
          </a:xfrm>
          <a:prstGeom prst="rect">
            <a:avLst/>
          </a:prstGeom>
          <a:noFill/>
          <a:ln w="9525">
            <a:noFill/>
            <a:miter lim="800000"/>
            <a:headEnd/>
            <a:tailEnd/>
          </a:ln>
        </p:spPr>
      </p:pic>
      <p:sp>
        <p:nvSpPr>
          <p:cNvPr id="5" name="TextBox 4"/>
          <p:cNvSpPr txBox="1"/>
          <p:nvPr/>
        </p:nvSpPr>
        <p:spPr>
          <a:xfrm>
            <a:off x="609600" y="1219200"/>
            <a:ext cx="3886200" cy="461665"/>
          </a:xfrm>
          <a:prstGeom prst="rect">
            <a:avLst/>
          </a:prstGeom>
          <a:noFill/>
        </p:spPr>
        <p:txBody>
          <a:bodyPr wrap="square" rtlCol="0">
            <a:spAutoFit/>
          </a:bodyPr>
          <a:lstStyle/>
          <a:p>
            <a:r>
              <a:rPr lang="en-US" sz="2400" dirty="0" smtClean="0"/>
              <a:t>Graphical Representation</a:t>
            </a:r>
            <a:endParaRPr lang="en-US" sz="2400"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smtClean="0"/>
              <a:t>Architectural </a:t>
            </a:r>
            <a:r>
              <a:rPr lang="en-US" sz="4000" dirty="0" smtClean="0"/>
              <a:t>Description</a:t>
            </a:r>
            <a:endParaRPr lang="en-US" dirty="0"/>
          </a:p>
        </p:txBody>
      </p:sp>
      <p:sp>
        <p:nvSpPr>
          <p:cNvPr id="3" name="Content Placeholder 2"/>
          <p:cNvSpPr>
            <a:spLocks noGrp="1"/>
          </p:cNvSpPr>
          <p:nvPr>
            <p:ph idx="1"/>
          </p:nvPr>
        </p:nvSpPr>
        <p:spPr>
          <a:xfrm>
            <a:off x="457200" y="1600200"/>
            <a:ext cx="8229600" cy="4800600"/>
          </a:xfrm>
        </p:spPr>
        <p:txBody>
          <a:bodyPr>
            <a:noAutofit/>
          </a:bodyPr>
          <a:lstStyle/>
          <a:p>
            <a:pPr>
              <a:buFont typeface="Wingdings" pitchFamily="2" charset="2"/>
              <a:buChar char="Ø"/>
            </a:pPr>
            <a:r>
              <a:rPr lang="en-US" sz="1900" b="1" dirty="0" smtClean="0"/>
              <a:t>Main player</a:t>
            </a:r>
            <a:r>
              <a:rPr lang="en-US" sz="1900" dirty="0" smtClean="0"/>
              <a:t>: is the main character in the game that is controlled by the user. </a:t>
            </a:r>
          </a:p>
          <a:p>
            <a:pPr>
              <a:buFont typeface="Wingdings" pitchFamily="2" charset="2"/>
              <a:buChar char="Ø"/>
            </a:pPr>
            <a:r>
              <a:rPr lang="en-US" sz="1900" b="1" dirty="0" smtClean="0"/>
              <a:t>Enemy</a:t>
            </a:r>
            <a:r>
              <a:rPr lang="en-US" sz="1900" dirty="0" smtClean="0"/>
              <a:t>: are the opposing soldiers (Italian soldiers) in the game. They are activated only when the player is in a certain range from them. Then they come on to the player and start attacking.</a:t>
            </a:r>
          </a:p>
          <a:p>
            <a:pPr>
              <a:buFont typeface="Wingdings" pitchFamily="2" charset="2"/>
              <a:buChar char="Ø"/>
            </a:pPr>
            <a:r>
              <a:rPr lang="en-US" sz="1900" b="1" dirty="0" smtClean="0"/>
              <a:t>Weapons</a:t>
            </a:r>
            <a:r>
              <a:rPr lang="en-US" sz="1900" dirty="0" smtClean="0"/>
              <a:t>: are objects like swords, spears, guns etc…</a:t>
            </a:r>
          </a:p>
          <a:p>
            <a:pPr>
              <a:buFont typeface="Wingdings" pitchFamily="2" charset="2"/>
              <a:buChar char="Ø"/>
            </a:pPr>
            <a:r>
              <a:rPr lang="en-US" sz="1900" b="1" dirty="0" smtClean="0"/>
              <a:t>Environment</a:t>
            </a:r>
            <a:r>
              <a:rPr lang="en-US" sz="1900" dirty="0" smtClean="0"/>
              <a:t>: Are the locations and its surrounding for the level 2 action takes place. The location changes from scene to scene.</a:t>
            </a:r>
          </a:p>
          <a:p>
            <a:pPr>
              <a:buFont typeface="Wingdings" pitchFamily="2" charset="2"/>
              <a:buChar char="Ø"/>
            </a:pPr>
            <a:r>
              <a:rPr lang="en-US" sz="1900" b="1" dirty="0" smtClean="0"/>
              <a:t>Environmental Sounds</a:t>
            </a:r>
            <a:r>
              <a:rPr lang="en-US" sz="1900" dirty="0" smtClean="0"/>
              <a:t>: Is the different background sounds heard during game play. The different sounds are played in accordance of the player location and actions. </a:t>
            </a:r>
          </a:p>
          <a:p>
            <a:pPr>
              <a:buFont typeface="Wingdings" pitchFamily="2" charset="2"/>
              <a:buChar char="Ø"/>
            </a:pPr>
            <a:r>
              <a:rPr lang="en-US" sz="1900" b="1" dirty="0" smtClean="0"/>
              <a:t>The secondary player</a:t>
            </a:r>
            <a:r>
              <a:rPr lang="en-US" sz="1900" dirty="0" smtClean="0"/>
              <a:t>: the secondary player is the player that is designed to go where ever the main player goes. For this level Ras Mengesha is the secondary player.</a:t>
            </a:r>
          </a:p>
          <a:p>
            <a:pPr>
              <a:buFont typeface="Wingdings" pitchFamily="2" charset="2"/>
              <a:buChar char="Ø"/>
            </a:pPr>
            <a:r>
              <a:rPr lang="en-US" sz="1900" b="1" dirty="0" smtClean="0"/>
              <a:t>Map</a:t>
            </a:r>
            <a:r>
              <a:rPr lang="en-US" sz="1900" dirty="0" smtClean="0"/>
              <a:t>: provides information to the user where the players location is.</a:t>
            </a:r>
          </a:p>
          <a:p>
            <a:endParaRPr lang="en-US" sz="1900"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Architectural Components Interaction of Level 2</a:t>
            </a:r>
            <a:endParaRPr lang="en-US" dirty="0"/>
          </a:p>
        </p:txBody>
      </p:sp>
      <p:sp>
        <p:nvSpPr>
          <p:cNvPr id="3" name="Content Placeholder 2"/>
          <p:cNvSpPr>
            <a:spLocks noGrp="1"/>
          </p:cNvSpPr>
          <p:nvPr>
            <p:ph idx="1"/>
          </p:nvPr>
        </p:nvSpPr>
        <p:spPr/>
        <p:txBody>
          <a:bodyPr>
            <a:normAutofit fontScale="77500" lnSpcReduction="20000"/>
          </a:bodyPr>
          <a:lstStyle/>
          <a:p>
            <a:pPr>
              <a:buFont typeface="Wingdings" pitchFamily="2" charset="2"/>
              <a:buChar char="Ø"/>
            </a:pPr>
            <a:r>
              <a:rPr lang="en-US" sz="2100" b="1" dirty="0" smtClean="0"/>
              <a:t>The main Player</a:t>
            </a:r>
            <a:r>
              <a:rPr lang="en-US" sz="2100" dirty="0" smtClean="0"/>
              <a:t>: - Interacts with all other components as it will activate others to execute their respective tasks</a:t>
            </a:r>
          </a:p>
          <a:p>
            <a:pPr>
              <a:buFont typeface="Wingdings" pitchFamily="2" charset="2"/>
              <a:buChar char="Ø"/>
            </a:pPr>
            <a:r>
              <a:rPr lang="en-US" sz="2100" b="1" dirty="0" smtClean="0"/>
              <a:t>Enemy</a:t>
            </a:r>
            <a:r>
              <a:rPr lang="en-US" sz="2100" dirty="0" smtClean="0"/>
              <a:t>: Activated by the main player, he/she will approach and start attacking. This component also has the ability to pick up and carry a weapon. So it will interact with the weapon component.</a:t>
            </a:r>
          </a:p>
          <a:p>
            <a:pPr>
              <a:buFont typeface="Wingdings" pitchFamily="2" charset="2"/>
              <a:buChar char="Ø"/>
            </a:pPr>
            <a:r>
              <a:rPr lang="en-US" sz="2100" b="1" dirty="0"/>
              <a:t>Weapons</a:t>
            </a:r>
            <a:r>
              <a:rPr lang="en-US" sz="2100" dirty="0"/>
              <a:t>: are the objects in the game play. These objects do not act by themselves. </a:t>
            </a:r>
            <a:r>
              <a:rPr lang="en-US" sz="2100" dirty="0" smtClean="0"/>
              <a:t>If </a:t>
            </a:r>
            <a:r>
              <a:rPr lang="en-US" sz="2100" dirty="0"/>
              <a:t>they are dropped they are inactive unless the player or a soldier picks them up</a:t>
            </a:r>
            <a:r>
              <a:rPr lang="en-US" sz="2100" dirty="0" smtClean="0"/>
              <a:t>.</a:t>
            </a:r>
          </a:p>
          <a:p>
            <a:pPr>
              <a:buFont typeface="Wingdings" pitchFamily="2" charset="2"/>
              <a:buChar char="Ø"/>
            </a:pPr>
            <a:r>
              <a:rPr lang="en-US" sz="2100" b="1" dirty="0" smtClean="0"/>
              <a:t>Environment</a:t>
            </a:r>
            <a:r>
              <a:rPr lang="en-US" sz="2100" dirty="0" smtClean="0"/>
              <a:t>: the </a:t>
            </a:r>
            <a:r>
              <a:rPr lang="en-US" sz="2100" dirty="0"/>
              <a:t>environment is continuously updated to ensure the user feels that the player is moving to the desired locations</a:t>
            </a:r>
            <a:r>
              <a:rPr lang="en-US" sz="2100" dirty="0" smtClean="0"/>
              <a:t>.</a:t>
            </a:r>
          </a:p>
          <a:p>
            <a:pPr lvl="0">
              <a:buFont typeface="Wingdings" pitchFamily="2" charset="2"/>
              <a:buChar char="Ø"/>
            </a:pPr>
            <a:r>
              <a:rPr lang="en-US" sz="2000" b="1" dirty="0"/>
              <a:t>Environmental Sounds</a:t>
            </a:r>
            <a:r>
              <a:rPr lang="en-US" sz="2000" dirty="0"/>
              <a:t>: are called by the environmental view. As discussed previously when the player moves around and the environment is continuously updated, the sound s also updates to simulate the environment more accurately.</a:t>
            </a:r>
          </a:p>
          <a:p>
            <a:pPr>
              <a:buFont typeface="Wingdings" pitchFamily="2" charset="2"/>
              <a:buChar char="Ø"/>
            </a:pPr>
            <a:r>
              <a:rPr lang="en-US" sz="2100" b="1" dirty="0" smtClean="0"/>
              <a:t>The </a:t>
            </a:r>
            <a:r>
              <a:rPr lang="en-US" sz="2100" b="1" dirty="0"/>
              <a:t>secondary player</a:t>
            </a:r>
            <a:r>
              <a:rPr lang="en-US" sz="2100" dirty="0"/>
              <a:t>: this secondary player is first awakened when the main player finds the place where he is captive and frees him. Then he will follow the main player through all the battles to reach safety grounds</a:t>
            </a:r>
            <a:r>
              <a:rPr lang="en-US" sz="2100" dirty="0" smtClean="0"/>
              <a:t>. Here unless Ras Mengesha reaches safe place, the player will not advance to the next level. So this component will interact with the main player component.</a:t>
            </a:r>
          </a:p>
          <a:p>
            <a:pPr>
              <a:buFont typeface="Wingdings" pitchFamily="2" charset="2"/>
              <a:buChar char="Ø"/>
            </a:pPr>
            <a:r>
              <a:rPr lang="en-US" sz="2100" b="1" dirty="0"/>
              <a:t>Map</a:t>
            </a:r>
            <a:r>
              <a:rPr lang="en-US" sz="2100" dirty="0"/>
              <a:t>: this object is interfaced with the main </a:t>
            </a:r>
            <a:r>
              <a:rPr lang="en-US" sz="2100" dirty="0" smtClean="0"/>
              <a:t>player to get </a:t>
            </a:r>
            <a:r>
              <a:rPr lang="en-US" sz="2100" dirty="0"/>
              <a:t>the current location of the player and continuously updates throughout the game play.</a:t>
            </a:r>
          </a:p>
          <a:p>
            <a:pPr>
              <a:buNone/>
            </a:pPr>
            <a:r>
              <a:rPr lang="en-US" sz="1900" dirty="0" smtClean="0"/>
              <a:t> </a:t>
            </a:r>
            <a:endParaRPr lang="en-US" sz="1900"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PSEUDO </a:t>
            </a:r>
            <a:r>
              <a:rPr lang="en-US" dirty="0" smtClean="0"/>
              <a:t>CODE	</a:t>
            </a:r>
            <a:r>
              <a:rPr lang="en-US" sz="2000" dirty="0" smtClean="0"/>
              <a:t>By: </a:t>
            </a:r>
            <a:r>
              <a:rPr lang="en-US" sz="2000" dirty="0" err="1" smtClean="0"/>
              <a:t>Hemela</a:t>
            </a:r>
            <a:r>
              <a:rPr lang="en-US" sz="2000" dirty="0" smtClean="0"/>
              <a:t> </a:t>
            </a:r>
            <a:r>
              <a:rPr lang="en-US" sz="2000" dirty="0" err="1" smtClean="0"/>
              <a:t>Belachew</a:t>
            </a:r>
            <a:endParaRPr lang="en-US" dirty="0"/>
          </a:p>
        </p:txBody>
      </p:sp>
      <p:sp>
        <p:nvSpPr>
          <p:cNvPr id="3" name="Content Placeholder 2"/>
          <p:cNvSpPr>
            <a:spLocks noGrp="1"/>
          </p:cNvSpPr>
          <p:nvPr>
            <p:ph idx="1"/>
          </p:nvPr>
        </p:nvSpPr>
        <p:spPr/>
        <p:txBody>
          <a:bodyPr/>
          <a:lstStyle/>
          <a:p>
            <a:r>
              <a:rPr lang="en-US" dirty="0" smtClean="0"/>
              <a:t>Most of the design features on this level are similar to level </a:t>
            </a:r>
            <a:r>
              <a:rPr lang="en-US" dirty="0" smtClean="0"/>
              <a:t>1, </a:t>
            </a:r>
            <a:r>
              <a:rPr lang="en-US" dirty="0" smtClean="0"/>
              <a:t>the additional feature is Ras Mengesha’s role and activity</a:t>
            </a:r>
          </a:p>
          <a:p>
            <a:r>
              <a:rPr lang="en-US" dirty="0" smtClean="0"/>
              <a:t>Ras Mengesha’s role in pseudo code</a:t>
            </a:r>
          </a:p>
          <a:p>
            <a:pPr lvl="2"/>
            <a:r>
              <a:rPr lang="en-US" dirty="0"/>
              <a:t>WHILE (1)</a:t>
            </a:r>
          </a:p>
          <a:p>
            <a:pPr lvl="2"/>
            <a:r>
              <a:rPr lang="en-US" dirty="0" smtClean="0"/>
              <a:t>TRACK </a:t>
            </a:r>
            <a:r>
              <a:rPr lang="en-US" dirty="0"/>
              <a:t>PLAYER POSTION </a:t>
            </a:r>
          </a:p>
          <a:p>
            <a:pPr lvl="2"/>
            <a:r>
              <a:rPr lang="en-US" dirty="0" smtClean="0"/>
              <a:t>FOLLW </a:t>
            </a:r>
            <a:r>
              <a:rPr lang="en-US" dirty="0"/>
              <a:t>THE PLAYER </a:t>
            </a:r>
          </a:p>
          <a:p>
            <a:pPr lvl="2"/>
            <a:r>
              <a:rPr lang="en-US" dirty="0" smtClean="0"/>
              <a:t>ATTACK </a:t>
            </a:r>
            <a:r>
              <a:rPr lang="en-US" dirty="0"/>
              <a:t>ENEMIES IN RANGE</a:t>
            </a:r>
          </a:p>
        </p:txBody>
      </p:sp>
    </p:spTree>
    <p:extLst>
      <p:ext uri="{BB962C8B-B14F-4D97-AF65-F5344CB8AC3E}">
        <p14:creationId xmlns:p14="http://schemas.microsoft.com/office/powerpoint/2010/main" xmlns="" val="42755378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Interaction between levels</a:t>
            </a:r>
            <a:endParaRPr lang="en-US" dirty="0"/>
          </a:p>
        </p:txBody>
      </p:sp>
      <p:pic>
        <p:nvPicPr>
          <p:cNvPr id="4" name="Content Placeholder 3"/>
          <p:cNvPicPr>
            <a:picLocks noGrp="1"/>
          </p:cNvPicPr>
          <p:nvPr>
            <p:ph idx="1"/>
          </p:nvPr>
        </p:nvPicPr>
        <p:blipFill>
          <a:blip r:embed="rId2"/>
          <a:srcRect/>
          <a:stretch>
            <a:fillRect/>
          </a:stretch>
        </p:blipFill>
        <p:spPr bwMode="auto">
          <a:xfrm>
            <a:off x="762000" y="2209800"/>
            <a:ext cx="7620000" cy="3200400"/>
          </a:xfrm>
          <a:prstGeom prst="rect">
            <a:avLst/>
          </a:prstGeom>
          <a:noFill/>
          <a:ln w="9525">
            <a:noFill/>
            <a:miter lim="800000"/>
            <a:headEnd/>
            <a:tailEnd/>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43000"/>
            <a:ext cx="7772400" cy="1470025"/>
          </a:xfrm>
        </p:spPr>
        <p:txBody>
          <a:bodyPr/>
          <a:lstStyle/>
          <a:p>
            <a:r>
              <a:rPr lang="en-US" dirty="0" smtClean="0"/>
              <a:t>LEVEL 3</a:t>
            </a:r>
            <a:endParaRPr lang="en-US" dirty="0"/>
          </a:p>
        </p:txBody>
      </p:sp>
      <p:sp>
        <p:nvSpPr>
          <p:cNvPr id="3" name="Subtitle 2"/>
          <p:cNvSpPr>
            <a:spLocks noGrp="1"/>
          </p:cNvSpPr>
          <p:nvPr>
            <p:ph type="subTitle" idx="1"/>
          </p:nvPr>
        </p:nvSpPr>
        <p:spPr>
          <a:xfrm>
            <a:off x="1371600" y="3276600"/>
            <a:ext cx="6400800" cy="1752600"/>
          </a:xfrm>
        </p:spPr>
        <p:txBody>
          <a:bodyPr/>
          <a:lstStyle/>
          <a:p>
            <a:r>
              <a:rPr lang="en-US" dirty="0" smtClean="0"/>
              <a:t>BATTLE OF AMBA ALAGI</a:t>
            </a:r>
          </a:p>
          <a:p>
            <a:r>
              <a:rPr lang="en-US" dirty="0" smtClean="0"/>
              <a:t>DESCRIPTION AND </a:t>
            </a:r>
          </a:p>
          <a:p>
            <a:r>
              <a:rPr lang="en-US" dirty="0" smtClean="0"/>
              <a:t>CORE GAME PLAY</a:t>
            </a:r>
            <a:endParaRPr lang="en-US" dirty="0"/>
          </a:p>
        </p:txBody>
      </p:sp>
    </p:spTree>
    <p:extLst>
      <p:ext uri="{BB962C8B-B14F-4D97-AF65-F5344CB8AC3E}">
        <p14:creationId xmlns:p14="http://schemas.microsoft.com/office/powerpoint/2010/main" xmlns="" val="283224602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BRIEF HISTORY</a:t>
            </a:r>
            <a:endParaRPr lang="en-US" dirty="0"/>
          </a:p>
        </p:txBody>
      </p:sp>
      <p:sp>
        <p:nvSpPr>
          <p:cNvPr id="3" name="Content Placeholder 2"/>
          <p:cNvSpPr>
            <a:spLocks noGrp="1"/>
          </p:cNvSpPr>
          <p:nvPr>
            <p:ph idx="1"/>
          </p:nvPr>
        </p:nvSpPr>
        <p:spPr/>
        <p:txBody>
          <a:bodyPr/>
          <a:lstStyle/>
          <a:p>
            <a:r>
              <a:rPr lang="en-US" dirty="0"/>
              <a:t>The game on this level is based on the battle of </a:t>
            </a:r>
            <a:r>
              <a:rPr lang="en-US" dirty="0" smtClean="0"/>
              <a:t>Amba Alagi</a:t>
            </a:r>
            <a:r>
              <a:rPr lang="en-US" dirty="0"/>
              <a:t>, which was fought between the Italian General Baratieri and Ethiopia's Emperor Menelik during the First Italo-Ethiopian War. This battle led to the annihilation of the Italians and the death of major Toselli.</a:t>
            </a:r>
          </a:p>
        </p:txBody>
      </p:sp>
    </p:spTree>
    <p:extLst>
      <p:ext uri="{BB962C8B-B14F-4D97-AF65-F5344CB8AC3E}">
        <p14:creationId xmlns:p14="http://schemas.microsoft.com/office/powerpoint/2010/main" xmlns="" val="158364020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a:t>
            </a:r>
            <a:endParaRPr lang="en-US" dirty="0"/>
          </a:p>
        </p:txBody>
      </p:sp>
      <p:sp>
        <p:nvSpPr>
          <p:cNvPr id="3" name="Content Placeholder 2"/>
          <p:cNvSpPr>
            <a:spLocks noGrp="1"/>
          </p:cNvSpPr>
          <p:nvPr>
            <p:ph idx="1"/>
          </p:nvPr>
        </p:nvSpPr>
        <p:spPr/>
        <p:txBody>
          <a:bodyPr/>
          <a:lstStyle/>
          <a:p>
            <a:r>
              <a:rPr lang="en-US" dirty="0" smtClean="0"/>
              <a:t>With accountability of the history of battle of Halai and battle of Amba Alagi in mind, the player who progressed from the second level with spear will start his/her journey with the aim of getting rid of Major Toselli with lowly able soldiers kept as a challenge.</a:t>
            </a:r>
          </a:p>
          <a:p>
            <a:endParaRPr lang="en-US" dirty="0"/>
          </a:p>
        </p:txBody>
      </p:sp>
    </p:spTree>
    <p:extLst>
      <p:ext uri="{BB962C8B-B14F-4D97-AF65-F5344CB8AC3E}">
        <p14:creationId xmlns:p14="http://schemas.microsoft.com/office/powerpoint/2010/main" xmlns="" val="191037364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DESIGN GOALS</a:t>
            </a:r>
            <a:endParaRPr lang="en-US" dirty="0"/>
          </a:p>
        </p:txBody>
      </p:sp>
      <p:sp>
        <p:nvSpPr>
          <p:cNvPr id="3" name="Content Placeholder 2"/>
          <p:cNvSpPr>
            <a:spLocks noGrp="1"/>
          </p:cNvSpPr>
          <p:nvPr>
            <p:ph idx="1"/>
          </p:nvPr>
        </p:nvSpPr>
        <p:spPr/>
        <p:txBody>
          <a:bodyPr/>
          <a:lstStyle/>
          <a:p>
            <a:pPr lvl="0"/>
            <a:r>
              <a:rPr lang="en-US" dirty="0"/>
              <a:t>Will be able to achieve a reward, riffle.</a:t>
            </a:r>
          </a:p>
          <a:p>
            <a:pPr lvl="0"/>
            <a:r>
              <a:rPr lang="en-US" dirty="0"/>
              <a:t>Experience a storyline which is accountable to the actual history.</a:t>
            </a:r>
          </a:p>
          <a:p>
            <a:pPr lvl="0"/>
            <a:r>
              <a:rPr lang="en-US" dirty="0"/>
              <a:t>The player will be able to use his/her sword and spear.</a:t>
            </a:r>
          </a:p>
          <a:p>
            <a:r>
              <a:rPr lang="en-US" dirty="0" smtClean="0"/>
              <a:t>Create landscape and other features according to the true events.</a:t>
            </a:r>
            <a:endParaRPr lang="en-US" dirty="0"/>
          </a:p>
        </p:txBody>
      </p:sp>
    </p:spTree>
    <p:extLst>
      <p:ext uri="{BB962C8B-B14F-4D97-AF65-F5344CB8AC3E}">
        <p14:creationId xmlns:p14="http://schemas.microsoft.com/office/powerpoint/2010/main" xmlns="" val="21315216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CORE GAME PLAY</a:t>
            </a:r>
            <a:endParaRPr lang="en-US" dirty="0"/>
          </a:p>
        </p:txBody>
      </p:sp>
      <p:sp>
        <p:nvSpPr>
          <p:cNvPr id="3" name="Content Placeholder 2"/>
          <p:cNvSpPr>
            <a:spLocks noGrp="1"/>
          </p:cNvSpPr>
          <p:nvPr>
            <p:ph idx="1"/>
          </p:nvPr>
        </p:nvSpPr>
        <p:spPr/>
        <p:txBody>
          <a:bodyPr/>
          <a:lstStyle/>
          <a:p>
            <a:r>
              <a:rPr lang="en-US" dirty="0" smtClean="0"/>
              <a:t>In order to pass this level the player has to use the following:</a:t>
            </a:r>
          </a:p>
          <a:p>
            <a:endParaRPr lang="en-US" dirty="0" smtClean="0"/>
          </a:p>
          <a:p>
            <a:pPr lvl="2"/>
            <a:r>
              <a:rPr lang="en-US" dirty="0" smtClean="0"/>
              <a:t>Action </a:t>
            </a:r>
            <a:r>
              <a:rPr lang="en-US" dirty="0"/>
              <a:t>key to swing sword won on level 1.</a:t>
            </a:r>
          </a:p>
          <a:p>
            <a:pPr lvl="2"/>
            <a:r>
              <a:rPr lang="en-US" dirty="0"/>
              <a:t>Action key to throw spear won on level 2.</a:t>
            </a:r>
          </a:p>
          <a:p>
            <a:pPr lvl="2"/>
            <a:r>
              <a:rPr lang="en-US" dirty="0"/>
              <a:t>Movement control to navigate through the map.</a:t>
            </a:r>
          </a:p>
          <a:p>
            <a:pPr lvl="2"/>
            <a:r>
              <a:rPr lang="en-US" dirty="0"/>
              <a:t>Action key to take rifle from Major Toselli.</a:t>
            </a:r>
          </a:p>
          <a:p>
            <a:pPr lvl="2"/>
            <a:endParaRPr lang="en-US" dirty="0"/>
          </a:p>
        </p:txBody>
      </p:sp>
    </p:spTree>
    <p:extLst>
      <p:ext uri="{BB962C8B-B14F-4D97-AF65-F5344CB8AC3E}">
        <p14:creationId xmlns:p14="http://schemas.microsoft.com/office/powerpoint/2010/main" xmlns="" val="228728916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GAME FLOW DIAGRAM</a:t>
            </a:r>
            <a:endParaRPr lang="en-US" dirty="0"/>
          </a:p>
        </p:txBody>
      </p:sp>
      <p:pic>
        <p:nvPicPr>
          <p:cNvPr id="4" name="Content Placeholder 3"/>
          <p:cNvPicPr>
            <a:picLocks noGrp="1"/>
          </p:cNvPicPr>
          <p:nvPr>
            <p:ph idx="1"/>
          </p:nvPr>
        </p:nvPicPr>
        <p:blipFill>
          <a:blip r:embed="rId2">
            <a:extLst>
              <a:ext uri="{28A0092B-C50C-407E-A947-70E740481C1C}">
                <a14:useLocalDpi xmlns:a14="http://schemas.microsoft.com/office/drawing/2010/main" xmlns="" val="0"/>
              </a:ext>
            </a:extLst>
          </a:blip>
          <a:srcRect/>
          <a:stretch>
            <a:fillRect/>
          </a:stretch>
        </p:blipFill>
        <p:spPr bwMode="auto">
          <a:xfrm>
            <a:off x="1295400" y="1143000"/>
            <a:ext cx="7239000" cy="5334000"/>
          </a:xfrm>
          <a:prstGeom prst="rect">
            <a:avLst/>
          </a:prstGeom>
          <a:noFill/>
          <a:ln>
            <a:noFill/>
          </a:ln>
        </p:spPr>
      </p:pic>
    </p:spTree>
    <p:extLst>
      <p:ext uri="{BB962C8B-B14F-4D97-AF65-F5344CB8AC3E}">
        <p14:creationId xmlns:p14="http://schemas.microsoft.com/office/powerpoint/2010/main" xmlns="" val="319085518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GAME PHYSICS AND STATSTICS</a:t>
            </a:r>
            <a:endParaRPr lang="en-US" dirty="0"/>
          </a:p>
        </p:txBody>
      </p:sp>
      <p:sp>
        <p:nvSpPr>
          <p:cNvPr id="3" name="Content Placeholder 2"/>
          <p:cNvSpPr>
            <a:spLocks noGrp="1"/>
          </p:cNvSpPr>
          <p:nvPr>
            <p:ph idx="1"/>
          </p:nvPr>
        </p:nvSpPr>
        <p:spPr/>
        <p:txBody>
          <a:bodyPr/>
          <a:lstStyle/>
          <a:p>
            <a:r>
              <a:rPr lang="en-US" dirty="0"/>
              <a:t>Crouching</a:t>
            </a:r>
            <a:r>
              <a:rPr lang="en-US" dirty="0" smtClean="0"/>
              <a:t>: to pass through barriers</a:t>
            </a:r>
            <a:endParaRPr lang="en-US" dirty="0"/>
          </a:p>
          <a:p>
            <a:r>
              <a:rPr lang="en-US" dirty="0" smtClean="0"/>
              <a:t>Sprint: basic action of sprinting forward fast</a:t>
            </a:r>
            <a:endParaRPr lang="en-US" dirty="0"/>
          </a:p>
          <a:p>
            <a:r>
              <a:rPr lang="en-US" dirty="0" smtClean="0"/>
              <a:t>Jogging: basic action of jogging around arena</a:t>
            </a:r>
            <a:endParaRPr lang="en-US" dirty="0"/>
          </a:p>
          <a:p>
            <a:r>
              <a:rPr lang="en-US" dirty="0" smtClean="0"/>
              <a:t>Switch weapon: to switch b/n sword and spear</a:t>
            </a:r>
          </a:p>
          <a:p>
            <a:r>
              <a:rPr lang="en-US" dirty="0" smtClean="0"/>
              <a:t>Fire: to swing sword or throw spear</a:t>
            </a:r>
            <a:endParaRPr lang="en-US" dirty="0"/>
          </a:p>
          <a:p>
            <a:endParaRPr lang="en-US" dirty="0"/>
          </a:p>
        </p:txBody>
      </p:sp>
    </p:spTree>
    <p:extLst>
      <p:ext uri="{BB962C8B-B14F-4D97-AF65-F5344CB8AC3E}">
        <p14:creationId xmlns:p14="http://schemas.microsoft.com/office/powerpoint/2010/main" xmlns="" val="383665798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
            </a:r>
            <a:br>
              <a:rPr lang="en-US" dirty="0" smtClean="0"/>
            </a:br>
            <a:endParaRPr lang="en-US" dirty="0"/>
          </a:p>
        </p:txBody>
      </p:sp>
      <p:sp useBgFill="1">
        <p:nvSpPr>
          <p:cNvPr id="3" name="Content Placeholder 2"/>
          <p:cNvSpPr>
            <a:spLocks noGrp="1"/>
          </p:cNvSpPr>
          <p:nvPr>
            <p:ph idx="1"/>
          </p:nvPr>
        </p:nvSpPr>
        <p:spPr>
          <a:xfrm>
            <a:off x="1066800" y="2590800"/>
            <a:ext cx="7467600" cy="2392363"/>
          </a:xfrm>
        </p:spPr>
        <p:txBody>
          <a:bodyPr>
            <a:normAutofit/>
          </a:bodyPr>
          <a:lstStyle/>
          <a:p>
            <a:pPr>
              <a:buNone/>
            </a:pPr>
            <a:r>
              <a:rPr lang="en-US" sz="6600" b="1" dirty="0" smtClean="0"/>
              <a:t>Architectural </a:t>
            </a:r>
            <a:r>
              <a:rPr lang="en-US" sz="6600" b="1" dirty="0" smtClean="0"/>
              <a:t>Design</a:t>
            </a:r>
          </a:p>
          <a:p>
            <a:pPr>
              <a:buNone/>
            </a:pPr>
            <a:r>
              <a:rPr lang="en-US" sz="2000" b="1" dirty="0" smtClean="0"/>
              <a:t>			By: </a:t>
            </a:r>
            <a:r>
              <a:rPr lang="en-US" sz="2000" b="1" dirty="0" err="1" smtClean="0"/>
              <a:t>Fraol</a:t>
            </a:r>
            <a:r>
              <a:rPr lang="en-US" sz="2000" b="1" dirty="0" smtClean="0"/>
              <a:t> </a:t>
            </a:r>
            <a:r>
              <a:rPr lang="en-US" sz="2000" b="1" dirty="0" err="1" smtClean="0"/>
              <a:t>Wondimu</a:t>
            </a:r>
            <a:endParaRPr lang="en-US" sz="2000" b="1"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1" algn="ctr" rtl="0">
              <a:spcBef>
                <a:spcPct val="0"/>
              </a:spcBef>
            </a:pPr>
            <a:r>
              <a:rPr lang="en-US" sz="1600" dirty="0"/>
              <a:t/>
            </a:r>
            <a:br>
              <a:rPr lang="en-US" sz="1600" dirty="0"/>
            </a:br>
            <a:endParaRPr lang="en-US" dirty="0"/>
          </a:p>
        </p:txBody>
      </p:sp>
      <p:sp>
        <p:nvSpPr>
          <p:cNvPr id="3" name="Content Placeholder 2"/>
          <p:cNvSpPr>
            <a:spLocks noGrp="1"/>
          </p:cNvSpPr>
          <p:nvPr>
            <p:ph idx="1"/>
          </p:nvPr>
        </p:nvSpPr>
        <p:spPr/>
        <p:txBody>
          <a:bodyPr/>
          <a:lstStyle/>
          <a:p>
            <a:pPr marL="342900" lvl="1" indent="-342900">
              <a:buNone/>
            </a:pPr>
            <a:r>
              <a:rPr lang="en-US" b="1" dirty="0"/>
              <a:t>Graphical Representation</a:t>
            </a:r>
            <a:endParaRPr lang="en-US" sz="2400" dirty="0"/>
          </a:p>
          <a:p>
            <a:endParaRPr lang="en-US" dirty="0">
              <a:latin typeface="Times New Roman" pitchFamily="18" charset="0"/>
              <a:cs typeface="Times New Roman" pitchFamily="18" charset="0"/>
            </a:endParaRPr>
          </a:p>
        </p:txBody>
      </p:sp>
      <p:pic>
        <p:nvPicPr>
          <p:cNvPr id="2050" name="Picture 2"/>
          <p:cNvPicPr>
            <a:picLocks noChangeAspect="1" noChangeArrowheads="1"/>
          </p:cNvPicPr>
          <p:nvPr/>
        </p:nvPicPr>
        <p:blipFill>
          <a:blip r:embed="rId2"/>
          <a:srcRect/>
          <a:stretch>
            <a:fillRect/>
          </a:stretch>
        </p:blipFill>
        <p:spPr bwMode="auto">
          <a:xfrm>
            <a:off x="1676400" y="2286000"/>
            <a:ext cx="6019800" cy="3705225"/>
          </a:xfrm>
          <a:prstGeom prst="rect">
            <a:avLst/>
          </a:prstGeom>
          <a:noFill/>
          <a:ln w="9525">
            <a:noFill/>
            <a:miter lim="800000"/>
            <a:headEnd/>
            <a:tailEnd/>
          </a:ln>
          <a:effectLst/>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838200"/>
            <a:ext cx="8229600" cy="1143000"/>
          </a:xfrm>
        </p:spPr>
        <p:txBody>
          <a:bodyPr>
            <a:normAutofit/>
          </a:bodyPr>
          <a:lstStyle/>
          <a:p>
            <a:r>
              <a:rPr lang="en-US" sz="2800" b="1" dirty="0">
                <a:solidFill>
                  <a:prstClr val="black"/>
                </a:solidFill>
                <a:cs typeface="Times New Roman" pitchFamily="18" charset="0"/>
              </a:rPr>
              <a:t>Description of Architecture Views</a:t>
            </a:r>
            <a:endParaRPr lang="en-US" dirty="0"/>
          </a:p>
        </p:txBody>
      </p:sp>
      <p:sp>
        <p:nvSpPr>
          <p:cNvPr id="3" name="Content Placeholder 2"/>
          <p:cNvSpPr>
            <a:spLocks noGrp="1"/>
          </p:cNvSpPr>
          <p:nvPr>
            <p:ph idx="1"/>
          </p:nvPr>
        </p:nvSpPr>
        <p:spPr>
          <a:xfrm>
            <a:off x="0" y="1600200"/>
            <a:ext cx="9144000" cy="4800600"/>
          </a:xfrm>
          <a:blipFill>
            <a:blip r:embed="rId2"/>
            <a:stretch>
              <a:fillRect/>
            </a:stretch>
          </a:blipFill>
        </p:spPr>
        <p:txBody>
          <a:bodyPr/>
          <a:lstStyle/>
          <a:p>
            <a:endParaRPr lang="en-US" dirty="0" smtClean="0"/>
          </a:p>
          <a:p>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Subdivision of Levels</a:t>
            </a:r>
            <a:endParaRPr lang="en-US" dirty="0"/>
          </a:p>
        </p:txBody>
      </p:sp>
      <p:pic>
        <p:nvPicPr>
          <p:cNvPr id="1026" name="Picture 2"/>
          <p:cNvPicPr>
            <a:picLocks noGrp="1" noChangeAspect="1" noChangeArrowheads="1"/>
          </p:cNvPicPr>
          <p:nvPr>
            <p:ph idx="1"/>
          </p:nvPr>
        </p:nvPicPr>
        <p:blipFill>
          <a:blip r:embed="rId2"/>
          <a:srcRect/>
          <a:stretch>
            <a:fillRect/>
          </a:stretch>
        </p:blipFill>
        <p:spPr bwMode="auto">
          <a:xfrm>
            <a:off x="1143000" y="1676400"/>
            <a:ext cx="6934200" cy="4492432"/>
          </a:xfrm>
          <a:prstGeom prst="rect">
            <a:avLst/>
          </a:prstGeom>
          <a:noFill/>
          <a:ln w="9525">
            <a:noFill/>
            <a:miter lim="800000"/>
            <a:headEnd/>
            <a:tailEnd/>
          </a:ln>
          <a:effectLst/>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
            </a:r>
            <a:br>
              <a:rPr lang="en-US" dirty="0" smtClean="0"/>
            </a:br>
            <a:endParaRPr lang="en-US" dirty="0"/>
          </a:p>
        </p:txBody>
      </p:sp>
      <p:sp>
        <p:nvSpPr>
          <p:cNvPr id="3" name="Content Placeholder 2"/>
          <p:cNvSpPr>
            <a:spLocks noGrp="1"/>
          </p:cNvSpPr>
          <p:nvPr>
            <p:ph idx="1"/>
          </p:nvPr>
        </p:nvSpPr>
        <p:spPr>
          <a:xfrm>
            <a:off x="1143000" y="1447800"/>
            <a:ext cx="8229600" cy="4525963"/>
          </a:xfrm>
        </p:spPr>
        <p:txBody>
          <a:bodyPr>
            <a:normAutofit/>
          </a:bodyPr>
          <a:lstStyle/>
          <a:p>
            <a:pPr>
              <a:buNone/>
            </a:pPr>
            <a:r>
              <a:rPr lang="en-US" b="1" dirty="0"/>
              <a:t>Interaction between </a:t>
            </a:r>
            <a:r>
              <a:rPr lang="en-US" b="1" dirty="0" smtClean="0"/>
              <a:t>views</a:t>
            </a:r>
          </a:p>
          <a:p>
            <a:pPr marL="228600" marR="0" algn="just">
              <a:lnSpc>
                <a:spcPct val="115000"/>
              </a:lnSpc>
              <a:spcBef>
                <a:spcPts val="0"/>
              </a:spcBef>
              <a:spcAft>
                <a:spcPts val="1000"/>
              </a:spcAft>
              <a:buNone/>
            </a:pPr>
            <a:r>
              <a:rPr lang="en-US" sz="2000" dirty="0" smtClean="0">
                <a:latin typeface="Times New Roman"/>
                <a:ea typeface="Calibri"/>
                <a:cs typeface="Times New Roman"/>
              </a:rPr>
              <a:t>There is an interaction between :</a:t>
            </a:r>
          </a:p>
          <a:p>
            <a:pPr lvl="0"/>
            <a:r>
              <a:rPr lang="en-US" sz="2000" dirty="0"/>
              <a:t>The main </a:t>
            </a:r>
            <a:r>
              <a:rPr lang="en-US" sz="2000" dirty="0" smtClean="0"/>
              <a:t>player</a:t>
            </a:r>
            <a:endParaRPr lang="en-US" sz="2000" dirty="0"/>
          </a:p>
          <a:p>
            <a:pPr lvl="0"/>
            <a:r>
              <a:rPr lang="en-US" sz="2000" dirty="0" smtClean="0"/>
              <a:t>Enemy</a:t>
            </a:r>
          </a:p>
          <a:p>
            <a:pPr lvl="0"/>
            <a:r>
              <a:rPr lang="en-US" sz="2000" dirty="0" smtClean="0"/>
              <a:t>Weapon</a:t>
            </a:r>
          </a:p>
          <a:p>
            <a:pPr lvl="0"/>
            <a:r>
              <a:rPr lang="en-US" sz="2000" dirty="0" smtClean="0"/>
              <a:t>Environment</a:t>
            </a:r>
            <a:endParaRPr lang="en-US" sz="2000" dirty="0"/>
          </a:p>
          <a:p>
            <a:r>
              <a:rPr lang="en-US" sz="2000" dirty="0"/>
              <a:t>Environmental </a:t>
            </a:r>
            <a:r>
              <a:rPr lang="en-US" sz="2000" dirty="0" smtClean="0"/>
              <a:t>Sounds</a:t>
            </a:r>
            <a:endParaRPr lang="en-US" sz="2000" dirty="0"/>
          </a:p>
          <a:p>
            <a:pPr lvl="0"/>
            <a:r>
              <a:rPr lang="en-US" sz="2000" dirty="0" smtClean="0"/>
              <a:t>Map</a:t>
            </a:r>
            <a:endParaRPr lang="en-US" sz="2000" dirty="0"/>
          </a:p>
          <a:p>
            <a:pPr marL="228600" marR="0" algn="just">
              <a:lnSpc>
                <a:spcPct val="115000"/>
              </a:lnSpc>
              <a:spcBef>
                <a:spcPts val="0"/>
              </a:spcBef>
              <a:spcAft>
                <a:spcPts val="1000"/>
              </a:spcAft>
            </a:pPr>
            <a:endParaRPr lang="en-US" sz="2000" dirty="0">
              <a:ea typeface="Calibri"/>
              <a:cs typeface="Times New Roman"/>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b="1" i="1" dirty="0" smtClean="0">
                <a:latin typeface="Times New Roman" panose="02020603050405020304" pitchFamily="18" charset="0"/>
                <a:cs typeface="Times New Roman" panose="02020603050405020304" pitchFamily="18" charset="0"/>
              </a:rPr>
              <a:t>Detailed design </a:t>
            </a:r>
            <a:r>
              <a:rPr lang="en-US" sz="2000" b="1" i="1" dirty="0" smtClean="0">
                <a:latin typeface="Times New Roman" panose="02020603050405020304" pitchFamily="18" charset="0"/>
                <a:cs typeface="Times New Roman" panose="02020603050405020304" pitchFamily="18" charset="0"/>
              </a:rPr>
              <a:t>of level 3</a:t>
            </a:r>
            <a:r>
              <a:rPr lang="en-US" dirty="0" smtClean="0"/>
              <a:t> </a:t>
            </a:r>
            <a:endParaRPr lang="en-US" dirty="0"/>
          </a:p>
        </p:txBody>
      </p:sp>
      <p:sp>
        <p:nvSpPr>
          <p:cNvPr id="3" name="Subtitle 2"/>
          <p:cNvSpPr>
            <a:spLocks noGrp="1"/>
          </p:cNvSpPr>
          <p:nvPr>
            <p:ph type="subTitle" idx="1"/>
          </p:nvPr>
        </p:nvSpPr>
        <p:spPr/>
        <p:txBody>
          <a:bodyPr/>
          <a:lstStyle/>
          <a:p>
            <a:r>
              <a:rPr lang="en-US" dirty="0" smtClean="0"/>
              <a:t>By: </a:t>
            </a:r>
            <a:r>
              <a:rPr lang="en-US" dirty="0" err="1" smtClean="0"/>
              <a:t>Betsegaw</a:t>
            </a:r>
            <a:r>
              <a:rPr lang="en-US" dirty="0" smtClean="0"/>
              <a:t> g/</a:t>
            </a:r>
            <a:r>
              <a:rPr lang="en-US" dirty="0" err="1" smtClean="0"/>
              <a:t>yohannes</a:t>
            </a:r>
            <a:endParaRPr lang="en-US" dirty="0"/>
          </a:p>
        </p:txBody>
      </p:sp>
    </p:spTree>
    <p:extLst>
      <p:ext uri="{BB962C8B-B14F-4D97-AF65-F5344CB8AC3E}">
        <p14:creationId xmlns:p14="http://schemas.microsoft.com/office/powerpoint/2010/main" xmlns="" val="196440794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4584" y="452719"/>
            <a:ext cx="7053542" cy="905819"/>
          </a:xfrm>
        </p:spPr>
        <p:txBody>
          <a:bodyPr>
            <a:normAutofit fontScale="90000"/>
          </a:bodyPr>
          <a:lstStyle/>
          <a:p>
            <a:r>
              <a:rPr lang="en-US" sz="2400" dirty="0" smtClean="0">
                <a:latin typeface="Times New Roman" panose="02020603050405020304" pitchFamily="18" charset="0"/>
                <a:cs typeface="Times New Roman" panose="02020603050405020304" pitchFamily="18" charset="0"/>
              </a:rPr>
              <a:t>The detailed design of this game contains pseudocode for the player, Enemies, Environment, sound and map.</a:t>
            </a:r>
            <a:br>
              <a:rPr lang="en-US" sz="2400" dirty="0" smtClean="0">
                <a:latin typeface="Times New Roman" panose="02020603050405020304" pitchFamily="18" charset="0"/>
                <a:cs typeface="Times New Roman" panose="02020603050405020304" pitchFamily="18" charset="0"/>
              </a:rPr>
            </a:br>
            <a:endParaRPr lang="en-US" sz="24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sz="half" idx="1"/>
          </p:nvPr>
        </p:nvSpPr>
        <p:spPr>
          <a:xfrm>
            <a:off x="484584" y="1358538"/>
            <a:ext cx="3297254" cy="5408023"/>
          </a:xfrm>
        </p:spPr>
        <p:txBody>
          <a:bodyPr>
            <a:normAutofit fontScale="92500" lnSpcReduction="10000"/>
          </a:bodyPr>
          <a:lstStyle/>
          <a:p>
            <a:r>
              <a:rPr lang="en-US" sz="3000" b="1" i="1" dirty="0" smtClean="0">
                <a:latin typeface="Times New Roman" panose="02020603050405020304" pitchFamily="18" charset="0"/>
                <a:cs typeface="Times New Roman" panose="02020603050405020304" pitchFamily="18" charset="0"/>
              </a:rPr>
              <a:t>Pseudocode for Player</a:t>
            </a:r>
            <a:endParaRPr lang="en-US" dirty="0" smtClean="0">
              <a:latin typeface="Times New Roman" panose="02020603050405020304" pitchFamily="18" charset="0"/>
              <a:cs typeface="Times New Roman" panose="02020603050405020304" pitchFamily="18" charset="0"/>
            </a:endParaRPr>
          </a:p>
          <a:p>
            <a:pPr marL="0" indent="0">
              <a:buNone/>
            </a:pPr>
            <a:r>
              <a:rPr lang="en-US" dirty="0" smtClean="0">
                <a:latin typeface="Times New Roman" panose="02020603050405020304" pitchFamily="18" charset="0"/>
                <a:cs typeface="Times New Roman" panose="02020603050405020304" pitchFamily="18" charset="0"/>
              </a:rPr>
              <a:t>The pseudocode for player contains 3 main methods(functions)</a:t>
            </a:r>
          </a:p>
          <a:p>
            <a:pPr marL="400050" indent="-400050">
              <a:buFont typeface="+mj-lt"/>
              <a:buAutoNum type="romanUcPeriod"/>
            </a:pPr>
            <a:r>
              <a:rPr lang="en-US" b="1" i="1" dirty="0" smtClean="0">
                <a:latin typeface="Times New Roman" panose="02020603050405020304" pitchFamily="18" charset="0"/>
                <a:cs typeface="Times New Roman" panose="02020603050405020304" pitchFamily="18" charset="0"/>
              </a:rPr>
              <a:t>when player attacks</a:t>
            </a:r>
          </a:p>
          <a:p>
            <a:pPr lvl="0">
              <a:buFont typeface="+mj-lt"/>
              <a:buAutoNum type="arabicPeriod"/>
            </a:pPr>
            <a:r>
              <a:rPr lang="en-US" sz="1700" dirty="0">
                <a:latin typeface="Times New Roman" panose="02020603050405020304" pitchFamily="18" charset="0"/>
                <a:cs typeface="Times New Roman" panose="02020603050405020304" pitchFamily="18" charset="0"/>
              </a:rPr>
              <a:t>Player attacking ()</a:t>
            </a:r>
          </a:p>
          <a:p>
            <a:pPr lvl="0">
              <a:buFont typeface="+mj-lt"/>
              <a:buAutoNum type="arabicPeriod"/>
            </a:pPr>
            <a:r>
              <a:rPr lang="en-US" sz="1700" dirty="0">
                <a:latin typeface="Times New Roman" panose="02020603050405020304" pitchFamily="18" charset="0"/>
                <a:cs typeface="Times New Roman" panose="02020603050405020304" pitchFamily="18" charset="0"/>
              </a:rPr>
              <a:t>If (</a:t>
            </a:r>
            <a:r>
              <a:rPr lang="en-US" sz="1700" dirty="0" err="1">
                <a:latin typeface="Times New Roman" panose="02020603050405020304" pitchFamily="18" charset="0"/>
                <a:cs typeface="Times New Roman" panose="02020603050405020304" pitchFamily="18" charset="0"/>
              </a:rPr>
              <a:t>attack_Key_Pressed</a:t>
            </a:r>
            <a:r>
              <a:rPr lang="en-US" sz="1700" dirty="0">
                <a:latin typeface="Times New Roman" panose="02020603050405020304" pitchFamily="18" charset="0"/>
                <a:cs typeface="Times New Roman" panose="02020603050405020304" pitchFamily="18" charset="0"/>
              </a:rPr>
              <a:t>)</a:t>
            </a:r>
          </a:p>
          <a:p>
            <a:pPr lvl="0">
              <a:buFont typeface="+mj-lt"/>
              <a:buAutoNum type="arabicPeriod"/>
            </a:pPr>
            <a:r>
              <a:rPr lang="en-US" sz="1700" dirty="0">
                <a:latin typeface="Times New Roman" panose="02020603050405020304" pitchFamily="18" charset="0"/>
                <a:cs typeface="Times New Roman" panose="02020603050405020304" pitchFamily="18" charset="0"/>
              </a:rPr>
              <a:t>If (</a:t>
            </a:r>
            <a:r>
              <a:rPr lang="en-US" sz="1700" dirty="0" err="1">
                <a:latin typeface="Times New Roman" panose="02020603050405020304" pitchFamily="18" charset="0"/>
                <a:cs typeface="Times New Roman" panose="02020603050405020304" pitchFamily="18" charset="0"/>
              </a:rPr>
              <a:t>Selected_Weapon</a:t>
            </a:r>
            <a:r>
              <a:rPr lang="en-US" sz="1700" dirty="0">
                <a:latin typeface="Times New Roman" panose="02020603050405020304" pitchFamily="18" charset="0"/>
                <a:cs typeface="Times New Roman" panose="02020603050405020304" pitchFamily="18" charset="0"/>
              </a:rPr>
              <a:t> is ­­sword)</a:t>
            </a:r>
          </a:p>
          <a:p>
            <a:pPr lvl="0">
              <a:buFont typeface="+mj-lt"/>
              <a:buAutoNum type="arabicPeriod"/>
            </a:pPr>
            <a:r>
              <a:rPr lang="en-US" sz="1700" dirty="0">
                <a:latin typeface="Times New Roman" panose="02020603050405020304" pitchFamily="18" charset="0"/>
                <a:cs typeface="Times New Roman" panose="02020603050405020304" pitchFamily="18" charset="0"/>
              </a:rPr>
              <a:t>Aim at the enemy;</a:t>
            </a:r>
          </a:p>
          <a:p>
            <a:pPr lvl="0">
              <a:buFont typeface="+mj-lt"/>
              <a:buAutoNum type="arabicPeriod"/>
            </a:pPr>
            <a:r>
              <a:rPr lang="en-US" sz="1700" dirty="0" err="1">
                <a:latin typeface="Times New Roman" panose="02020603050405020304" pitchFamily="18" charset="0"/>
                <a:cs typeface="Times New Roman" panose="02020603050405020304" pitchFamily="18" charset="0"/>
              </a:rPr>
              <a:t>SwingSword</a:t>
            </a:r>
            <a:r>
              <a:rPr lang="en-US" sz="1700" dirty="0">
                <a:latin typeface="Times New Roman" panose="02020603050405020304" pitchFamily="18" charset="0"/>
                <a:cs typeface="Times New Roman" panose="02020603050405020304" pitchFamily="18" charset="0"/>
              </a:rPr>
              <a:t>;</a:t>
            </a:r>
          </a:p>
          <a:p>
            <a:pPr lvl="0">
              <a:buFont typeface="+mj-lt"/>
              <a:buAutoNum type="arabicPeriod"/>
            </a:pPr>
            <a:r>
              <a:rPr lang="en-US" sz="1700" dirty="0">
                <a:latin typeface="Times New Roman" panose="02020603050405020304" pitchFamily="18" charset="0"/>
                <a:cs typeface="Times New Roman" panose="02020603050405020304" pitchFamily="18" charset="0"/>
              </a:rPr>
              <a:t>Else if (</a:t>
            </a:r>
            <a:r>
              <a:rPr lang="en-US" sz="1700" dirty="0" err="1">
                <a:latin typeface="Times New Roman" panose="02020603050405020304" pitchFamily="18" charset="0"/>
                <a:cs typeface="Times New Roman" panose="02020603050405020304" pitchFamily="18" charset="0"/>
              </a:rPr>
              <a:t>Selected_Weapon</a:t>
            </a:r>
            <a:r>
              <a:rPr lang="en-US" sz="1700" dirty="0">
                <a:latin typeface="Times New Roman" panose="02020603050405020304" pitchFamily="18" charset="0"/>
                <a:cs typeface="Times New Roman" panose="02020603050405020304" pitchFamily="18" charset="0"/>
              </a:rPr>
              <a:t> is spear)</a:t>
            </a:r>
          </a:p>
          <a:p>
            <a:pPr lvl="0">
              <a:buFont typeface="+mj-lt"/>
              <a:buAutoNum type="arabicPeriod"/>
            </a:pPr>
            <a:r>
              <a:rPr lang="en-US" sz="1700" dirty="0">
                <a:latin typeface="Times New Roman" panose="02020603050405020304" pitchFamily="18" charset="0"/>
                <a:cs typeface="Times New Roman" panose="02020603050405020304" pitchFamily="18" charset="0"/>
              </a:rPr>
              <a:t>Aim at the enemy;</a:t>
            </a:r>
          </a:p>
          <a:p>
            <a:pPr lvl="0">
              <a:buFont typeface="+mj-lt"/>
              <a:buAutoNum type="arabicPeriod"/>
            </a:pPr>
            <a:r>
              <a:rPr lang="en-US" sz="1700" dirty="0" err="1">
                <a:latin typeface="Times New Roman" panose="02020603050405020304" pitchFamily="18" charset="0"/>
                <a:cs typeface="Times New Roman" panose="02020603050405020304" pitchFamily="18" charset="0"/>
              </a:rPr>
              <a:t>Throwspear</a:t>
            </a:r>
            <a:r>
              <a:rPr lang="en-US" sz="1700" dirty="0">
                <a:latin typeface="Times New Roman" panose="02020603050405020304" pitchFamily="18" charset="0"/>
                <a:cs typeface="Times New Roman" panose="02020603050405020304" pitchFamily="18" charset="0"/>
              </a:rPr>
              <a:t>()</a:t>
            </a:r>
          </a:p>
          <a:p>
            <a:pPr lvl="0">
              <a:buFont typeface="+mj-lt"/>
              <a:buAutoNum type="arabicPeriod"/>
            </a:pPr>
            <a:r>
              <a:rPr lang="en-US" sz="1700" dirty="0">
                <a:latin typeface="Times New Roman" panose="02020603050405020304" pitchFamily="18" charset="0"/>
                <a:cs typeface="Times New Roman" panose="02020603050405020304" pitchFamily="18" charset="0"/>
              </a:rPr>
              <a:t>End if   // weapon</a:t>
            </a:r>
          </a:p>
          <a:p>
            <a:pPr lvl="0">
              <a:buFont typeface="+mj-lt"/>
              <a:buAutoNum type="arabicPeriod"/>
            </a:pPr>
            <a:r>
              <a:rPr lang="en-US" sz="1700" dirty="0">
                <a:latin typeface="Times New Roman" panose="02020603050405020304" pitchFamily="18" charset="0"/>
                <a:cs typeface="Times New Roman" panose="02020603050405020304" pitchFamily="18" charset="0"/>
              </a:rPr>
              <a:t>End if // attack key</a:t>
            </a:r>
          </a:p>
          <a:p>
            <a:pPr marL="0" indent="0">
              <a:buNone/>
            </a:pPr>
            <a:endParaRPr lang="en-US" dirty="0" smtClean="0"/>
          </a:p>
          <a:p>
            <a:pPr marL="0" indent="0">
              <a:buNone/>
            </a:pPr>
            <a:endParaRPr lang="en-US" dirty="0"/>
          </a:p>
        </p:txBody>
      </p:sp>
      <p:sp>
        <p:nvSpPr>
          <p:cNvPr id="4" name="Content Placeholder 3"/>
          <p:cNvSpPr>
            <a:spLocks noGrp="1"/>
          </p:cNvSpPr>
          <p:nvPr>
            <p:ph sz="half" idx="2"/>
          </p:nvPr>
        </p:nvSpPr>
        <p:spPr>
          <a:xfrm>
            <a:off x="4240870" y="1358538"/>
            <a:ext cx="3297256" cy="5408022"/>
          </a:xfrm>
        </p:spPr>
        <p:txBody>
          <a:bodyPr>
            <a:normAutofit fontScale="92500" lnSpcReduction="10000"/>
          </a:bodyPr>
          <a:lstStyle/>
          <a:p>
            <a:pPr marL="400050" indent="-400050">
              <a:buFont typeface="+mj-lt"/>
              <a:buAutoNum type="romanUcPeriod" startAt="2"/>
            </a:pPr>
            <a:r>
              <a:rPr lang="en-US" sz="1900" b="1" i="1" dirty="0">
                <a:latin typeface="Times New Roman" panose="02020603050405020304" pitchFamily="18" charset="0"/>
                <a:cs typeface="Times New Roman" panose="02020603050405020304" pitchFamily="18" charset="0"/>
              </a:rPr>
              <a:t>When the player is getting </a:t>
            </a:r>
            <a:r>
              <a:rPr lang="en-US" sz="1900" b="1" i="1" dirty="0" smtClean="0">
                <a:latin typeface="Times New Roman" panose="02020603050405020304" pitchFamily="18" charset="0"/>
                <a:cs typeface="Times New Roman" panose="02020603050405020304" pitchFamily="18" charset="0"/>
              </a:rPr>
              <a:t>attacked</a:t>
            </a:r>
          </a:p>
          <a:p>
            <a:pPr lvl="0">
              <a:buFont typeface="+mj-lt"/>
              <a:buAutoNum type="arabicPeriod"/>
            </a:pPr>
            <a:r>
              <a:rPr lang="en-US" sz="1700" dirty="0">
                <a:latin typeface="Times New Roman" panose="02020603050405020304" pitchFamily="18" charset="0"/>
                <a:cs typeface="Times New Roman" panose="02020603050405020304" pitchFamily="18" charset="0"/>
              </a:rPr>
              <a:t>if (player is attacked by one of the 2 armed soldiers or </a:t>
            </a:r>
            <a:r>
              <a:rPr lang="en-US" sz="1700" dirty="0" err="1">
                <a:latin typeface="Times New Roman" panose="02020603050405020304" pitchFamily="18" charset="0"/>
                <a:cs typeface="Times New Roman" panose="02020603050405020304" pitchFamily="18" charset="0"/>
              </a:rPr>
              <a:t>toselli</a:t>
            </a:r>
            <a:r>
              <a:rPr lang="en-US" sz="1700" dirty="0">
                <a:latin typeface="Times New Roman" panose="02020603050405020304" pitchFamily="18" charset="0"/>
                <a:cs typeface="Times New Roman" panose="02020603050405020304" pitchFamily="18" charset="0"/>
              </a:rPr>
              <a:t>)</a:t>
            </a:r>
          </a:p>
          <a:p>
            <a:pPr lvl="0">
              <a:buFont typeface="+mj-lt"/>
              <a:buAutoNum type="arabicPeriod"/>
            </a:pPr>
            <a:r>
              <a:rPr lang="en-US" sz="1700" dirty="0">
                <a:latin typeface="Times New Roman" panose="02020603050405020304" pitchFamily="18" charset="0"/>
                <a:cs typeface="Times New Roman" panose="02020603050405020304" pitchFamily="18" charset="0"/>
              </a:rPr>
              <a:t>while (health status is not empty)</a:t>
            </a:r>
          </a:p>
          <a:p>
            <a:pPr lvl="0">
              <a:buFont typeface="+mj-lt"/>
              <a:buAutoNum type="arabicPeriod"/>
            </a:pPr>
            <a:r>
              <a:rPr lang="en-US" sz="1700" dirty="0">
                <a:latin typeface="Times New Roman" panose="02020603050405020304" pitchFamily="18" charset="0"/>
                <a:cs typeface="Times New Roman" panose="02020603050405020304" pitchFamily="18" charset="0"/>
              </a:rPr>
              <a:t>decrease health status twice</a:t>
            </a:r>
          </a:p>
          <a:p>
            <a:pPr lvl="0">
              <a:buFont typeface="+mj-lt"/>
              <a:buAutoNum type="arabicPeriod"/>
            </a:pPr>
            <a:r>
              <a:rPr lang="en-US" sz="1700" dirty="0">
                <a:latin typeface="Times New Roman" panose="02020603050405020304" pitchFamily="18" charset="0"/>
                <a:cs typeface="Times New Roman" panose="02020603050405020304" pitchFamily="18" charset="0"/>
              </a:rPr>
              <a:t>End if</a:t>
            </a:r>
          </a:p>
          <a:p>
            <a:pPr lvl="0">
              <a:buFont typeface="+mj-lt"/>
              <a:buAutoNum type="arabicPeriod"/>
            </a:pPr>
            <a:r>
              <a:rPr lang="en-US" sz="1700" dirty="0">
                <a:latin typeface="Times New Roman" panose="02020603050405020304" pitchFamily="18" charset="0"/>
                <a:cs typeface="Times New Roman" panose="02020603050405020304" pitchFamily="18" charset="0"/>
              </a:rPr>
              <a:t>if (health status is empty)</a:t>
            </a:r>
          </a:p>
          <a:p>
            <a:pPr lvl="0">
              <a:buFont typeface="+mj-lt"/>
              <a:buAutoNum type="arabicPeriod"/>
            </a:pPr>
            <a:r>
              <a:rPr lang="en-US" sz="1700" dirty="0">
                <a:latin typeface="Times New Roman" panose="02020603050405020304" pitchFamily="18" charset="0"/>
                <a:cs typeface="Times New Roman" panose="02020603050405020304" pitchFamily="18" charset="0"/>
              </a:rPr>
              <a:t>terminate level;</a:t>
            </a:r>
          </a:p>
          <a:p>
            <a:pPr lvl="0">
              <a:buFont typeface="+mj-lt"/>
              <a:buAutoNum type="arabicPeriod"/>
            </a:pPr>
            <a:r>
              <a:rPr lang="en-US" sz="1700" dirty="0">
                <a:latin typeface="Times New Roman" panose="02020603050405020304" pitchFamily="18" charset="0"/>
                <a:cs typeface="Times New Roman" panose="02020603050405020304" pitchFamily="18" charset="0"/>
              </a:rPr>
              <a:t>End </a:t>
            </a:r>
            <a:r>
              <a:rPr lang="en-US" sz="1700" dirty="0" smtClean="0">
                <a:latin typeface="Times New Roman" panose="02020603050405020304" pitchFamily="18" charset="0"/>
                <a:cs typeface="Times New Roman" panose="02020603050405020304" pitchFamily="18" charset="0"/>
              </a:rPr>
              <a:t>if</a:t>
            </a:r>
            <a:endParaRPr lang="en-US" sz="1700" dirty="0"/>
          </a:p>
          <a:p>
            <a:pPr marL="400050" indent="-400050">
              <a:buFont typeface="+mj-lt"/>
              <a:buAutoNum type="romanUcPeriod" startAt="3"/>
            </a:pPr>
            <a:endParaRPr lang="en-US" sz="1700" b="1" i="1" dirty="0" smtClean="0">
              <a:latin typeface="Times New Roman" panose="02020603050405020304" pitchFamily="18" charset="0"/>
              <a:cs typeface="Times New Roman" panose="02020603050405020304" pitchFamily="18" charset="0"/>
            </a:endParaRPr>
          </a:p>
          <a:p>
            <a:pPr marL="400050" indent="-400050">
              <a:buFont typeface="+mj-lt"/>
              <a:buAutoNum type="romanUcPeriod" startAt="3"/>
            </a:pPr>
            <a:r>
              <a:rPr lang="en-US" sz="1700" b="1" i="1" dirty="0" smtClean="0">
                <a:latin typeface="Times New Roman" panose="02020603050405020304" pitchFamily="18" charset="0"/>
                <a:cs typeface="Times New Roman" panose="02020603050405020304" pitchFamily="18" charset="0"/>
              </a:rPr>
              <a:t>Checkpoints</a:t>
            </a:r>
            <a:endParaRPr lang="en-US" sz="1700" b="1" i="1" dirty="0">
              <a:latin typeface="Times New Roman" panose="02020603050405020304" pitchFamily="18" charset="0"/>
              <a:cs typeface="Times New Roman" panose="02020603050405020304" pitchFamily="18" charset="0"/>
            </a:endParaRPr>
          </a:p>
          <a:p>
            <a:pPr lvl="0"/>
            <a:r>
              <a:rPr lang="en-US" sz="1700" dirty="0">
                <a:latin typeface="Times New Roman" panose="02020603050405020304" pitchFamily="18" charset="0"/>
                <a:cs typeface="Times New Roman" panose="02020603050405020304" pitchFamily="18" charset="0"/>
              </a:rPr>
              <a:t>checkpoints ()</a:t>
            </a:r>
          </a:p>
          <a:p>
            <a:pPr lvl="0"/>
            <a:r>
              <a:rPr lang="en-US" sz="1700" dirty="0">
                <a:latin typeface="Times New Roman" panose="02020603050405020304" pitchFamily="18" charset="0"/>
                <a:cs typeface="Times New Roman" panose="02020603050405020304" pitchFamily="18" charset="0"/>
              </a:rPr>
              <a:t>if (player destroys all the lowly able soldiers)</a:t>
            </a:r>
          </a:p>
          <a:p>
            <a:pPr lvl="0"/>
            <a:r>
              <a:rPr lang="en-US" sz="1700" dirty="0">
                <a:latin typeface="Times New Roman" panose="02020603050405020304" pitchFamily="18" charset="0"/>
                <a:cs typeface="Times New Roman" panose="02020603050405020304" pitchFamily="18" charset="0"/>
              </a:rPr>
              <a:t>save the first checkpoint</a:t>
            </a:r>
          </a:p>
          <a:p>
            <a:pPr lvl="0"/>
            <a:r>
              <a:rPr lang="en-US" sz="1700" dirty="0">
                <a:latin typeface="Times New Roman" panose="02020603050405020304" pitchFamily="18" charset="0"/>
                <a:cs typeface="Times New Roman" panose="02020603050405020304" pitchFamily="18" charset="0"/>
              </a:rPr>
              <a:t>if (the player destroys the 2 armed soldiers)</a:t>
            </a:r>
          </a:p>
          <a:p>
            <a:pPr lvl="0"/>
            <a:r>
              <a:rPr lang="en-US" sz="1700" dirty="0">
                <a:latin typeface="Times New Roman" panose="02020603050405020304" pitchFamily="18" charset="0"/>
                <a:cs typeface="Times New Roman" panose="02020603050405020304" pitchFamily="18" charset="0"/>
              </a:rPr>
              <a:t>save the second checkpoint</a:t>
            </a:r>
          </a:p>
          <a:p>
            <a:pPr lvl="0"/>
            <a:r>
              <a:rPr lang="en-US" sz="1700" dirty="0">
                <a:latin typeface="Times New Roman" panose="02020603050405020304" pitchFamily="18" charset="0"/>
                <a:cs typeface="Times New Roman" panose="02020603050405020304" pitchFamily="18" charset="0"/>
              </a:rPr>
              <a:t>End if</a:t>
            </a:r>
          </a:p>
          <a:p>
            <a:pPr marL="0" indent="0">
              <a:buNone/>
            </a:pPr>
            <a:endParaRPr lang="en-US" sz="17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xmlns="" val="240233549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4584" y="452719"/>
            <a:ext cx="7053542" cy="239613"/>
          </a:xfrm>
        </p:spPr>
        <p:txBody>
          <a:bodyPr>
            <a:normAutofit fontScale="90000"/>
          </a:bodyPr>
          <a:lstStyle/>
          <a:p>
            <a:r>
              <a:rPr lang="en-US" dirty="0">
                <a:latin typeface="Times New Roman" panose="02020603050405020304" pitchFamily="18" charset="0"/>
                <a:cs typeface="Times New Roman" panose="02020603050405020304" pitchFamily="18" charset="0"/>
              </a:rPr>
              <a:t/>
            </a:r>
            <a:br>
              <a:rPr lang="en-US" dirty="0">
                <a:latin typeface="Times New Roman" panose="02020603050405020304" pitchFamily="18" charset="0"/>
                <a:cs typeface="Times New Roman" panose="02020603050405020304" pitchFamily="18" charset="0"/>
              </a:rPr>
            </a:br>
            <a:endParaRPr lang="en-US" dirty="0"/>
          </a:p>
        </p:txBody>
      </p:sp>
      <p:sp>
        <p:nvSpPr>
          <p:cNvPr id="3" name="Content Placeholder 2"/>
          <p:cNvSpPr>
            <a:spLocks noGrp="1"/>
          </p:cNvSpPr>
          <p:nvPr>
            <p:ph sz="half" idx="1"/>
          </p:nvPr>
        </p:nvSpPr>
        <p:spPr>
          <a:xfrm>
            <a:off x="827484" y="1145049"/>
            <a:ext cx="3169751" cy="5111290"/>
          </a:xfrm>
        </p:spPr>
        <p:txBody>
          <a:bodyPr>
            <a:normAutofit fontScale="85000" lnSpcReduction="10000"/>
          </a:bodyPr>
          <a:lstStyle/>
          <a:p>
            <a:pPr lvl="0"/>
            <a:r>
              <a:rPr lang="en-US" sz="2400" b="1" i="1" dirty="0" smtClean="0">
                <a:latin typeface="Times New Roman" panose="02020603050405020304" pitchFamily="18" charset="0"/>
                <a:cs typeface="Times New Roman" panose="02020603050405020304" pitchFamily="18" charset="0"/>
              </a:rPr>
              <a:t>Pseudocode </a:t>
            </a:r>
            <a:r>
              <a:rPr lang="en-US" sz="2400" b="1" i="1" dirty="0">
                <a:latin typeface="Times New Roman" panose="02020603050405020304" pitchFamily="18" charset="0"/>
                <a:cs typeface="Times New Roman" panose="02020603050405020304" pitchFamily="18" charset="0"/>
              </a:rPr>
              <a:t>for </a:t>
            </a:r>
            <a:r>
              <a:rPr lang="en-US" sz="2400" b="1" i="1" dirty="0" smtClean="0">
                <a:latin typeface="Times New Roman" panose="02020603050405020304" pitchFamily="18" charset="0"/>
                <a:cs typeface="Times New Roman" panose="02020603050405020304" pitchFamily="18" charset="0"/>
              </a:rPr>
              <a:t>Enemy</a:t>
            </a:r>
            <a:endParaRPr lang="en-US" sz="2400" dirty="0"/>
          </a:p>
          <a:p>
            <a:pPr lvl="0">
              <a:buFont typeface="+mj-lt"/>
              <a:buAutoNum type="arabicPeriod"/>
            </a:pPr>
            <a:r>
              <a:rPr lang="en-US" sz="1700" dirty="0" smtClean="0">
                <a:latin typeface="Times New Roman" panose="02020603050405020304" pitchFamily="18" charset="0"/>
                <a:cs typeface="Times New Roman" panose="02020603050405020304" pitchFamily="18" charset="0"/>
              </a:rPr>
              <a:t>while </a:t>
            </a:r>
            <a:r>
              <a:rPr lang="en-US" sz="1700" dirty="0">
                <a:latin typeface="Times New Roman" panose="02020603050405020304" pitchFamily="18" charset="0"/>
                <a:cs typeface="Times New Roman" panose="02020603050405020304" pitchFamily="18" charset="0"/>
              </a:rPr>
              <a:t>(1)   //always</a:t>
            </a:r>
          </a:p>
          <a:p>
            <a:pPr lvl="0">
              <a:buFont typeface="+mj-lt"/>
              <a:buAutoNum type="arabicPeriod"/>
            </a:pPr>
            <a:r>
              <a:rPr lang="en-US" sz="1700" dirty="0">
                <a:latin typeface="Times New Roman" panose="02020603050405020304" pitchFamily="18" charset="0"/>
                <a:cs typeface="Times New Roman" panose="02020603050405020304" pitchFamily="18" charset="0"/>
              </a:rPr>
              <a:t>Check player position </a:t>
            </a:r>
          </a:p>
          <a:p>
            <a:pPr lvl="0">
              <a:buFont typeface="+mj-lt"/>
              <a:buAutoNum type="arabicPeriod"/>
            </a:pPr>
            <a:r>
              <a:rPr lang="en-US" sz="1700" dirty="0">
                <a:latin typeface="Times New Roman" panose="02020603050405020304" pitchFamily="18" charset="0"/>
                <a:cs typeface="Times New Roman" panose="02020603050405020304" pitchFamily="18" charset="0"/>
              </a:rPr>
              <a:t>Enter in the range // by approaching   </a:t>
            </a:r>
          </a:p>
          <a:p>
            <a:pPr lvl="0">
              <a:buFont typeface="+mj-lt"/>
              <a:buAutoNum type="arabicPeriod"/>
            </a:pPr>
            <a:r>
              <a:rPr lang="en-US" sz="1700" dirty="0" smtClean="0">
                <a:latin typeface="Times New Roman" panose="02020603050405020304" pitchFamily="18" charset="0"/>
                <a:cs typeface="Times New Roman" panose="02020603050405020304" pitchFamily="18" charset="0"/>
              </a:rPr>
              <a:t>If </a:t>
            </a:r>
            <a:r>
              <a:rPr lang="en-US" sz="1700" dirty="0">
                <a:latin typeface="Times New Roman" panose="02020603050405020304" pitchFamily="18" charset="0"/>
                <a:cs typeface="Times New Roman" panose="02020603050405020304" pitchFamily="18" charset="0"/>
              </a:rPr>
              <a:t>in long range </a:t>
            </a:r>
          </a:p>
          <a:p>
            <a:pPr lvl="0">
              <a:buFont typeface="+mj-lt"/>
              <a:buAutoNum type="arabicPeriod"/>
            </a:pPr>
            <a:r>
              <a:rPr lang="en-US" sz="1700" dirty="0" smtClean="0">
                <a:latin typeface="Times New Roman" panose="02020603050405020304" pitchFamily="18" charset="0"/>
                <a:cs typeface="Times New Roman" panose="02020603050405020304" pitchFamily="18" charset="0"/>
              </a:rPr>
              <a:t>Fire </a:t>
            </a:r>
            <a:r>
              <a:rPr lang="en-US" sz="1700" dirty="0">
                <a:latin typeface="Times New Roman" panose="02020603050405020304" pitchFamily="18" charset="0"/>
                <a:cs typeface="Times New Roman" panose="02020603050405020304" pitchFamily="18" charset="0"/>
              </a:rPr>
              <a:t>to the player </a:t>
            </a:r>
            <a:r>
              <a:rPr lang="en-US" sz="1700" dirty="0" smtClean="0">
                <a:latin typeface="Times New Roman" panose="02020603050405020304" pitchFamily="18" charset="0"/>
                <a:cs typeface="Times New Roman" panose="02020603050405020304" pitchFamily="18" charset="0"/>
              </a:rPr>
              <a:t>// </a:t>
            </a:r>
            <a:r>
              <a:rPr lang="en-US" sz="1700" dirty="0">
                <a:latin typeface="Times New Roman" panose="02020603050405020304" pitchFamily="18" charset="0"/>
                <a:cs typeface="Times New Roman" panose="02020603050405020304" pitchFamily="18" charset="0"/>
              </a:rPr>
              <a:t>to the player position</a:t>
            </a:r>
          </a:p>
          <a:p>
            <a:pPr lvl="0">
              <a:buFont typeface="+mj-lt"/>
              <a:buAutoNum type="arabicPeriod"/>
            </a:pPr>
            <a:r>
              <a:rPr lang="en-US" sz="1700" dirty="0" smtClean="0">
                <a:latin typeface="Times New Roman" panose="02020603050405020304" pitchFamily="18" charset="0"/>
                <a:cs typeface="Times New Roman" panose="02020603050405020304" pitchFamily="18" charset="0"/>
              </a:rPr>
              <a:t>Else </a:t>
            </a:r>
            <a:r>
              <a:rPr lang="en-US" sz="1700" dirty="0">
                <a:latin typeface="Times New Roman" panose="02020603050405020304" pitchFamily="18" charset="0"/>
                <a:cs typeface="Times New Roman" panose="02020603050405020304" pitchFamily="18" charset="0"/>
              </a:rPr>
              <a:t>If in short range</a:t>
            </a:r>
          </a:p>
          <a:p>
            <a:pPr lvl="0">
              <a:buFont typeface="+mj-lt"/>
              <a:buAutoNum type="arabicPeriod"/>
            </a:pPr>
            <a:r>
              <a:rPr lang="en-US" sz="1700" dirty="0" smtClean="0">
                <a:latin typeface="Times New Roman" panose="02020603050405020304" pitchFamily="18" charset="0"/>
                <a:cs typeface="Times New Roman" panose="02020603050405020304" pitchFamily="18" charset="0"/>
              </a:rPr>
              <a:t>Perform </a:t>
            </a:r>
            <a:r>
              <a:rPr lang="en-US" sz="1700" dirty="0">
                <a:latin typeface="Times New Roman" panose="02020603050405020304" pitchFamily="18" charset="0"/>
                <a:cs typeface="Times New Roman" panose="02020603050405020304" pitchFamily="18" charset="0"/>
              </a:rPr>
              <a:t>combat action</a:t>
            </a:r>
          </a:p>
          <a:p>
            <a:pPr lvl="0">
              <a:buFont typeface="+mj-lt"/>
              <a:buAutoNum type="arabicPeriod"/>
            </a:pPr>
            <a:r>
              <a:rPr lang="en-US" sz="1700" dirty="0">
                <a:latin typeface="Times New Roman" panose="02020603050405020304" pitchFamily="18" charset="0"/>
                <a:cs typeface="Times New Roman" panose="02020603050405020304" pitchFamily="18" charset="0"/>
              </a:rPr>
              <a:t>If (get attacked) </a:t>
            </a:r>
          </a:p>
          <a:p>
            <a:pPr lvl="0">
              <a:buFont typeface="+mj-lt"/>
              <a:buAutoNum type="arabicPeriod"/>
            </a:pPr>
            <a:r>
              <a:rPr lang="en-US" sz="1700" dirty="0">
                <a:latin typeface="Times New Roman" panose="02020603050405020304" pitchFamily="18" charset="0"/>
                <a:cs typeface="Times New Roman" panose="02020603050405020304" pitchFamily="18" charset="0"/>
              </a:rPr>
              <a:t>While (health bar is not empty)</a:t>
            </a:r>
          </a:p>
          <a:p>
            <a:pPr lvl="0">
              <a:buFont typeface="+mj-lt"/>
              <a:buAutoNum type="arabicPeriod"/>
            </a:pPr>
            <a:r>
              <a:rPr lang="en-US" sz="1700" dirty="0" smtClean="0">
                <a:latin typeface="Times New Roman" panose="02020603050405020304" pitchFamily="18" charset="0"/>
                <a:cs typeface="Times New Roman" panose="02020603050405020304" pitchFamily="18" charset="0"/>
              </a:rPr>
              <a:t>Degrade </a:t>
            </a:r>
            <a:r>
              <a:rPr lang="en-US" sz="1700" dirty="0">
                <a:latin typeface="Times New Roman" panose="02020603050405020304" pitchFamily="18" charset="0"/>
                <a:cs typeface="Times New Roman" panose="02020603050405020304" pitchFamily="18" charset="0"/>
              </a:rPr>
              <a:t>health status</a:t>
            </a:r>
          </a:p>
          <a:p>
            <a:pPr lvl="0">
              <a:buFont typeface="+mj-lt"/>
              <a:buAutoNum type="arabicPeriod"/>
            </a:pPr>
            <a:r>
              <a:rPr lang="en-US" sz="1700" dirty="0" smtClean="0">
                <a:latin typeface="Times New Roman" panose="02020603050405020304" pitchFamily="18" charset="0"/>
                <a:cs typeface="Times New Roman" panose="02020603050405020304" pitchFamily="18" charset="0"/>
              </a:rPr>
              <a:t>if </a:t>
            </a:r>
            <a:r>
              <a:rPr lang="en-US" sz="1700" dirty="0">
                <a:latin typeface="Times New Roman" panose="02020603050405020304" pitchFamily="18" charset="0"/>
                <a:cs typeface="Times New Roman" panose="02020603050405020304" pitchFamily="18" charset="0"/>
              </a:rPr>
              <a:t>(health bar is empty)</a:t>
            </a:r>
          </a:p>
          <a:p>
            <a:pPr lvl="0">
              <a:buFont typeface="+mj-lt"/>
              <a:buAutoNum type="arabicPeriod"/>
            </a:pPr>
            <a:r>
              <a:rPr lang="en-US" sz="1700" dirty="0" smtClean="0">
                <a:latin typeface="Times New Roman" panose="02020603050405020304" pitchFamily="18" charset="0"/>
                <a:cs typeface="Times New Roman" panose="02020603050405020304" pitchFamily="18" charset="0"/>
              </a:rPr>
              <a:t>destroy</a:t>
            </a:r>
            <a:endParaRPr lang="en-US" sz="1700" dirty="0">
              <a:latin typeface="Times New Roman" panose="02020603050405020304" pitchFamily="18" charset="0"/>
              <a:cs typeface="Times New Roman" panose="02020603050405020304" pitchFamily="18" charset="0"/>
            </a:endParaRPr>
          </a:p>
          <a:p>
            <a:pPr marL="0" indent="0">
              <a:buNone/>
            </a:pPr>
            <a:endParaRPr lang="en-US" dirty="0"/>
          </a:p>
        </p:txBody>
      </p:sp>
      <p:sp>
        <p:nvSpPr>
          <p:cNvPr id="4" name="Content Placeholder 3"/>
          <p:cNvSpPr>
            <a:spLocks noGrp="1"/>
          </p:cNvSpPr>
          <p:nvPr>
            <p:ph sz="half" idx="2"/>
          </p:nvPr>
        </p:nvSpPr>
        <p:spPr>
          <a:xfrm>
            <a:off x="4240870" y="1"/>
            <a:ext cx="3636033" cy="6857999"/>
          </a:xfrm>
        </p:spPr>
        <p:txBody>
          <a:bodyPr>
            <a:normAutofit fontScale="85000" lnSpcReduction="10000"/>
          </a:bodyPr>
          <a:lstStyle/>
          <a:p>
            <a:pPr lvl="0"/>
            <a:r>
              <a:rPr lang="en-US" sz="2400" b="1" i="1" dirty="0">
                <a:latin typeface="Times New Roman" panose="02020603050405020304" pitchFamily="18" charset="0"/>
                <a:cs typeface="Times New Roman" panose="02020603050405020304" pitchFamily="18" charset="0"/>
              </a:rPr>
              <a:t>Pseudocode for </a:t>
            </a:r>
            <a:r>
              <a:rPr lang="en-US" sz="2400" b="1" i="1" dirty="0" smtClean="0">
                <a:latin typeface="Times New Roman" panose="02020603050405020304" pitchFamily="18" charset="0"/>
                <a:cs typeface="Times New Roman" panose="02020603050405020304" pitchFamily="18" charset="0"/>
              </a:rPr>
              <a:t>Environment</a:t>
            </a:r>
            <a:endParaRPr lang="en-US" sz="2400" dirty="0"/>
          </a:p>
          <a:p>
            <a:pPr marL="0" indent="0">
              <a:buNone/>
            </a:pPr>
            <a:r>
              <a:rPr lang="en-US" sz="1900" dirty="0">
                <a:latin typeface="Times New Roman" panose="02020603050405020304" pitchFamily="18" charset="0"/>
                <a:cs typeface="Times New Roman" panose="02020603050405020304" pitchFamily="18" charset="0"/>
              </a:rPr>
              <a:t>The main script in the environment is to Check the position of the player and activate enemies.</a:t>
            </a:r>
          </a:p>
          <a:p>
            <a:pPr lvl="0">
              <a:buFont typeface="+mj-lt"/>
              <a:buAutoNum type="arabicPeriod"/>
            </a:pPr>
            <a:r>
              <a:rPr lang="en-US" sz="1900" dirty="0">
                <a:latin typeface="Times New Roman" panose="02020603050405020304" pitchFamily="18" charset="0"/>
                <a:cs typeface="Times New Roman" panose="02020603050405020304" pitchFamily="18" charset="0"/>
              </a:rPr>
              <a:t>Check positon change in player </a:t>
            </a:r>
            <a:r>
              <a:rPr lang="en-US" sz="1900" dirty="0" smtClean="0">
                <a:latin typeface="Times New Roman" panose="02020603050405020304" pitchFamily="18" charset="0"/>
                <a:cs typeface="Times New Roman" panose="02020603050405020304" pitchFamily="18" charset="0"/>
              </a:rPr>
              <a:t>//</a:t>
            </a:r>
            <a:r>
              <a:rPr lang="en-US" sz="1900" dirty="0">
                <a:latin typeface="Times New Roman" panose="02020603050405020304" pitchFamily="18" charset="0"/>
                <a:cs typeface="Times New Roman" panose="02020603050405020304" pitchFamily="18" charset="0"/>
              </a:rPr>
              <a:t>first move of player (for the first time only)</a:t>
            </a:r>
          </a:p>
          <a:p>
            <a:pPr lvl="0">
              <a:buFont typeface="+mj-lt"/>
              <a:buAutoNum type="arabicPeriod"/>
            </a:pPr>
            <a:r>
              <a:rPr lang="en-US" sz="1900" dirty="0">
                <a:latin typeface="Times New Roman" panose="02020603050405020304" pitchFamily="18" charset="0"/>
                <a:cs typeface="Times New Roman" panose="02020603050405020304" pitchFamily="18" charset="0"/>
              </a:rPr>
              <a:t>Activate notification</a:t>
            </a:r>
          </a:p>
          <a:p>
            <a:pPr lvl="0">
              <a:buFont typeface="+mj-lt"/>
              <a:buAutoNum type="arabicPeriod"/>
            </a:pPr>
            <a:r>
              <a:rPr lang="en-US" sz="1900" dirty="0">
                <a:latin typeface="Times New Roman" panose="02020603050405020304" pitchFamily="18" charset="0"/>
                <a:cs typeface="Times New Roman" panose="02020603050405020304" pitchFamily="18" charset="0"/>
              </a:rPr>
              <a:t>Check if notification is destroyed</a:t>
            </a:r>
          </a:p>
          <a:p>
            <a:pPr lvl="0">
              <a:buFont typeface="+mj-lt"/>
              <a:buAutoNum type="arabicPeriod"/>
            </a:pPr>
            <a:r>
              <a:rPr lang="en-US" sz="1900" dirty="0">
                <a:latin typeface="Times New Roman" panose="02020603050405020304" pitchFamily="18" charset="0"/>
                <a:cs typeface="Times New Roman" panose="02020603050405020304" pitchFamily="18" charset="0"/>
              </a:rPr>
              <a:t>If </a:t>
            </a:r>
            <a:r>
              <a:rPr lang="en-US" sz="1900" dirty="0" smtClean="0">
                <a:latin typeface="Times New Roman" panose="02020603050405020304" pitchFamily="18" charset="0"/>
                <a:cs typeface="Times New Roman" panose="02020603050405020304" pitchFamily="18" charset="0"/>
              </a:rPr>
              <a:t>(destroyed)</a:t>
            </a:r>
          </a:p>
          <a:p>
            <a:pPr lvl="0">
              <a:buFont typeface="+mj-lt"/>
              <a:buAutoNum type="arabicPeriod"/>
            </a:pPr>
            <a:r>
              <a:rPr lang="en-US" sz="1900" dirty="0" smtClean="0">
                <a:latin typeface="Times New Roman" panose="02020603050405020304" pitchFamily="18" charset="0"/>
                <a:cs typeface="Times New Roman" panose="02020603050405020304" pitchFamily="18" charset="0"/>
              </a:rPr>
              <a:t> </a:t>
            </a:r>
            <a:r>
              <a:rPr lang="en-US" sz="1900" dirty="0">
                <a:latin typeface="Times New Roman" panose="02020603050405020304" pitchFamily="18" charset="0"/>
                <a:cs typeface="Times New Roman" panose="02020603050405020304" pitchFamily="18" charset="0"/>
              </a:rPr>
              <a:t>save this point as last checkpoint.</a:t>
            </a:r>
          </a:p>
          <a:p>
            <a:pPr lvl="0">
              <a:buFont typeface="+mj-lt"/>
              <a:buAutoNum type="arabicPeriod"/>
            </a:pPr>
            <a:r>
              <a:rPr lang="en-US" sz="1900" dirty="0">
                <a:latin typeface="Times New Roman" panose="02020603050405020304" pitchFamily="18" charset="0"/>
                <a:cs typeface="Times New Roman" panose="02020603050405020304" pitchFamily="18" charset="0"/>
              </a:rPr>
              <a:t>While (1</a:t>
            </a:r>
            <a:r>
              <a:rPr lang="en-US" sz="1900" dirty="0" smtClean="0">
                <a:latin typeface="Times New Roman" panose="02020603050405020304" pitchFamily="18" charset="0"/>
                <a:cs typeface="Times New Roman" panose="02020603050405020304" pitchFamily="18" charset="0"/>
              </a:rPr>
              <a:t>)  </a:t>
            </a:r>
            <a:r>
              <a:rPr lang="en-US" sz="1900" dirty="0">
                <a:latin typeface="Times New Roman" panose="02020603050405020304" pitchFamily="18" charset="0"/>
                <a:cs typeface="Times New Roman" panose="02020603050405020304" pitchFamily="18" charset="0"/>
              </a:rPr>
              <a:t>// always do this as loop</a:t>
            </a:r>
          </a:p>
          <a:p>
            <a:pPr lvl="0">
              <a:buFont typeface="+mj-lt"/>
              <a:buAutoNum type="arabicPeriod"/>
            </a:pPr>
            <a:r>
              <a:rPr lang="en-US" sz="1900" dirty="0">
                <a:latin typeface="Times New Roman" panose="02020603050405020304" pitchFamily="18" charset="0"/>
                <a:cs typeface="Times New Roman" panose="02020603050405020304" pitchFamily="18" charset="0"/>
              </a:rPr>
              <a:t>Check the distance between enemies’ and the player </a:t>
            </a:r>
          </a:p>
          <a:p>
            <a:pPr>
              <a:buFont typeface="+mj-lt"/>
              <a:buAutoNum type="arabicPeriod"/>
            </a:pPr>
            <a:r>
              <a:rPr lang="en-US" sz="1900" dirty="0" smtClean="0">
                <a:latin typeface="Times New Roman" panose="02020603050405020304" pitchFamily="18" charset="0"/>
                <a:cs typeface="Times New Roman" panose="02020603050405020304" pitchFamily="18" charset="0"/>
              </a:rPr>
              <a:t>If (in </a:t>
            </a:r>
            <a:r>
              <a:rPr lang="en-US" sz="1900" dirty="0">
                <a:latin typeface="Times New Roman" panose="02020603050405020304" pitchFamily="18" charset="0"/>
                <a:cs typeface="Times New Roman" panose="02020603050405020304" pitchFamily="18" charset="0"/>
              </a:rPr>
              <a:t>range </a:t>
            </a:r>
            <a:r>
              <a:rPr lang="en-US" sz="1900" dirty="0" smtClean="0">
                <a:latin typeface="Times New Roman" panose="02020603050405020304" pitchFamily="18" charset="0"/>
                <a:cs typeface="Times New Roman" panose="02020603050405020304" pitchFamily="18" charset="0"/>
              </a:rPr>
              <a:t>)</a:t>
            </a:r>
          </a:p>
          <a:p>
            <a:pPr>
              <a:buFont typeface="+mj-lt"/>
              <a:buAutoNum type="arabicPeriod"/>
            </a:pPr>
            <a:r>
              <a:rPr lang="en-US" sz="1900" dirty="0" smtClean="0">
                <a:latin typeface="Times New Roman" panose="02020603050405020304" pitchFamily="18" charset="0"/>
                <a:cs typeface="Times New Roman" panose="02020603050405020304" pitchFamily="18" charset="0"/>
              </a:rPr>
              <a:t>activate </a:t>
            </a:r>
            <a:r>
              <a:rPr lang="en-US" sz="1900" dirty="0">
                <a:latin typeface="Times New Roman" panose="02020603050405020304" pitchFamily="18" charset="0"/>
                <a:cs typeface="Times New Roman" panose="02020603050405020304" pitchFamily="18" charset="0"/>
              </a:rPr>
              <a:t>enemies </a:t>
            </a:r>
          </a:p>
          <a:p>
            <a:pPr lvl="0">
              <a:buFont typeface="+mj-lt"/>
              <a:buAutoNum type="arabicPeriod"/>
            </a:pPr>
            <a:r>
              <a:rPr lang="en-US" sz="1900" dirty="0">
                <a:latin typeface="Times New Roman" panose="02020603050405020304" pitchFamily="18" charset="0"/>
                <a:cs typeface="Times New Roman" panose="02020603050405020304" pitchFamily="18" charset="0"/>
              </a:rPr>
              <a:t>Check the distance between player and sound source </a:t>
            </a:r>
          </a:p>
          <a:p>
            <a:pPr>
              <a:buFont typeface="+mj-lt"/>
              <a:buAutoNum type="arabicPeriod"/>
            </a:pPr>
            <a:r>
              <a:rPr lang="en-US" sz="1900" dirty="0" smtClean="0">
                <a:latin typeface="Times New Roman" panose="02020603050405020304" pitchFamily="18" charset="0"/>
                <a:cs typeface="Times New Roman" panose="02020603050405020304" pitchFamily="18" charset="0"/>
              </a:rPr>
              <a:t>If (in range) </a:t>
            </a:r>
          </a:p>
          <a:p>
            <a:pPr>
              <a:buFont typeface="+mj-lt"/>
              <a:buAutoNum type="arabicPeriod"/>
            </a:pPr>
            <a:r>
              <a:rPr lang="en-US" sz="1900" dirty="0" smtClean="0">
                <a:latin typeface="Times New Roman" panose="02020603050405020304" pitchFamily="18" charset="0"/>
                <a:cs typeface="Times New Roman" panose="02020603050405020304" pitchFamily="18" charset="0"/>
              </a:rPr>
              <a:t>activate </a:t>
            </a:r>
            <a:r>
              <a:rPr lang="en-US" sz="1900" dirty="0">
                <a:latin typeface="Times New Roman" panose="02020603050405020304" pitchFamily="18" charset="0"/>
                <a:cs typeface="Times New Roman" panose="02020603050405020304" pitchFamily="18" charset="0"/>
              </a:rPr>
              <a:t>the sound source</a:t>
            </a:r>
          </a:p>
          <a:p>
            <a:pPr lvl="0">
              <a:buFont typeface="+mj-lt"/>
              <a:buAutoNum type="arabicPeriod"/>
            </a:pPr>
            <a:r>
              <a:rPr lang="en-US" sz="1900" dirty="0" smtClean="0">
                <a:latin typeface="Times New Roman" panose="02020603050405020304" pitchFamily="18" charset="0"/>
                <a:cs typeface="Times New Roman" panose="02020603050405020304" pitchFamily="18" charset="0"/>
              </a:rPr>
              <a:t>Check </a:t>
            </a:r>
            <a:r>
              <a:rPr lang="en-US" sz="1900" dirty="0">
                <a:latin typeface="Times New Roman" panose="02020603050405020304" pitchFamily="18" charset="0"/>
                <a:cs typeface="Times New Roman" panose="02020603050405020304" pitchFamily="18" charset="0"/>
              </a:rPr>
              <a:t>the number of remaining enemies </a:t>
            </a:r>
          </a:p>
          <a:p>
            <a:pPr lvl="0">
              <a:buFont typeface="+mj-lt"/>
              <a:buAutoNum type="arabicPeriod"/>
            </a:pPr>
            <a:r>
              <a:rPr lang="en-US" sz="1900" dirty="0" smtClean="0">
                <a:latin typeface="Times New Roman" panose="02020603050405020304" pitchFamily="18" charset="0"/>
                <a:cs typeface="Times New Roman" panose="02020603050405020304" pitchFamily="18" charset="0"/>
              </a:rPr>
              <a:t>if (none)</a:t>
            </a:r>
            <a:endParaRPr lang="en-US" sz="1900" dirty="0">
              <a:latin typeface="Times New Roman" panose="02020603050405020304" pitchFamily="18" charset="0"/>
              <a:cs typeface="Times New Roman" panose="02020603050405020304" pitchFamily="18" charset="0"/>
            </a:endParaRPr>
          </a:p>
          <a:p>
            <a:pPr>
              <a:buFont typeface="+mj-lt"/>
              <a:buAutoNum type="arabicPeriod"/>
            </a:pPr>
            <a:r>
              <a:rPr lang="en-US" sz="1900" dirty="0" smtClean="0">
                <a:latin typeface="Times New Roman" panose="02020603050405020304" pitchFamily="18" charset="0"/>
                <a:cs typeface="Times New Roman" panose="02020603050405020304" pitchFamily="18" charset="0"/>
              </a:rPr>
              <a:t>Display </a:t>
            </a:r>
            <a:r>
              <a:rPr lang="en-US" sz="1900" dirty="0">
                <a:latin typeface="Times New Roman" panose="02020603050405020304" pitchFamily="18" charset="0"/>
                <a:cs typeface="Times New Roman" panose="02020603050405020304" pitchFamily="18" charset="0"/>
              </a:rPr>
              <a:t>end of level notification </a:t>
            </a:r>
          </a:p>
          <a:p>
            <a:pPr>
              <a:buFont typeface="+mj-lt"/>
              <a:buAutoNum type="arabicPeriod"/>
            </a:pPr>
            <a:r>
              <a:rPr lang="en-US" sz="1900" dirty="0" smtClean="0">
                <a:latin typeface="Times New Roman" panose="02020603050405020304" pitchFamily="18" charset="0"/>
                <a:cs typeface="Times New Roman" panose="02020603050405020304" pitchFamily="18" charset="0"/>
              </a:rPr>
              <a:t>Terminate </a:t>
            </a:r>
            <a:r>
              <a:rPr lang="en-US" sz="1900" dirty="0">
                <a:latin typeface="Times New Roman" panose="02020603050405020304" pitchFamily="18" charset="0"/>
                <a:cs typeface="Times New Roman" panose="02020603050405020304" pitchFamily="18" charset="0"/>
              </a:rPr>
              <a:t>the level.</a:t>
            </a:r>
          </a:p>
          <a:p>
            <a:endParaRPr lang="en-US"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xmlns="" val="8637754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LEVEL 4</a:t>
            </a:r>
            <a:endParaRPr lang="en-US" dirty="0"/>
          </a:p>
        </p:txBody>
      </p:sp>
    </p:spTree>
    <p:extLst>
      <p:ext uri="{BB962C8B-B14F-4D97-AF65-F5344CB8AC3E}">
        <p14:creationId xmlns:p14="http://schemas.microsoft.com/office/powerpoint/2010/main" xmlns="" val="75621869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33400" y="762000"/>
            <a:ext cx="7637172" cy="862885"/>
          </a:xfrm>
        </p:spPr>
        <p:txBody>
          <a:bodyPr>
            <a:normAutofit fontScale="90000"/>
          </a:bodyPr>
          <a:lstStyle/>
          <a:p>
            <a:pPr algn="l"/>
            <a:r>
              <a:rPr lang="en-US" sz="4000" dirty="0" smtClean="0"/>
              <a:t>Level 4 : Game description               </a:t>
            </a:r>
            <a:r>
              <a:rPr lang="en-US" sz="4000" dirty="0" smtClean="0"/>
              <a:t>       </a:t>
            </a:r>
            <a:r>
              <a:rPr lang="en-US" sz="2400" dirty="0" smtClean="0"/>
              <a:t>By</a:t>
            </a:r>
            <a:r>
              <a:rPr lang="en-US" sz="2400" dirty="0" smtClean="0"/>
              <a:t>: Surafel Getachew</a:t>
            </a:r>
            <a:endParaRPr lang="en-US" sz="4000" dirty="0"/>
          </a:p>
        </p:txBody>
      </p:sp>
      <p:sp>
        <p:nvSpPr>
          <p:cNvPr id="3" name="Subtitle 2"/>
          <p:cNvSpPr>
            <a:spLocks noGrp="1"/>
          </p:cNvSpPr>
          <p:nvPr>
            <p:ph type="subTitle" idx="1"/>
          </p:nvPr>
        </p:nvSpPr>
        <p:spPr>
          <a:xfrm>
            <a:off x="304800" y="1905000"/>
            <a:ext cx="8583770" cy="3631842"/>
          </a:xfrm>
        </p:spPr>
        <p:txBody>
          <a:bodyPr>
            <a:normAutofit fontScale="85000" lnSpcReduction="20000"/>
          </a:bodyPr>
          <a:lstStyle/>
          <a:p>
            <a:pPr marL="342900" indent="-342900" algn="l">
              <a:buFont typeface="Arial" panose="020B0604020202020204" pitchFamily="34" charset="0"/>
              <a:buChar char="•"/>
            </a:pPr>
            <a:r>
              <a:rPr lang="en-US" dirty="0" smtClean="0">
                <a:solidFill>
                  <a:schemeClr val="tx1"/>
                </a:solidFill>
              </a:rPr>
              <a:t>Based on the battle between Albertone’s brigade and Ethiopians mountain artillery</a:t>
            </a:r>
          </a:p>
          <a:p>
            <a:pPr marL="342900" indent="-342900" algn="l">
              <a:buFont typeface="Arial" panose="020B0604020202020204" pitchFamily="34" charset="0"/>
              <a:buChar char="•"/>
            </a:pPr>
            <a:r>
              <a:rPr lang="en-US" dirty="0" smtClean="0">
                <a:solidFill>
                  <a:schemeClr val="tx1"/>
                </a:solidFill>
              </a:rPr>
              <a:t>Albertone was captured not killed!!</a:t>
            </a:r>
          </a:p>
          <a:p>
            <a:pPr marL="342900" indent="-342900" algn="l">
              <a:buFont typeface="Arial" panose="020B0604020202020204" pitchFamily="34" charset="0"/>
              <a:buChar char="•"/>
            </a:pPr>
            <a:r>
              <a:rPr lang="en-US" dirty="0" smtClean="0">
                <a:solidFill>
                  <a:schemeClr val="tx1"/>
                </a:solidFill>
              </a:rPr>
              <a:t>Enemies come at him in pairs or three </a:t>
            </a:r>
          </a:p>
          <a:p>
            <a:pPr marL="342900" indent="-342900" algn="l">
              <a:buFont typeface="Arial" panose="020B0604020202020204" pitchFamily="34" charset="0"/>
              <a:buChar char="•"/>
            </a:pPr>
            <a:r>
              <a:rPr lang="en-US" dirty="0" smtClean="0">
                <a:solidFill>
                  <a:schemeClr val="tx1"/>
                </a:solidFill>
              </a:rPr>
              <a:t>Has to kill 18 of them first </a:t>
            </a:r>
          </a:p>
          <a:p>
            <a:pPr marL="342900" indent="-342900" algn="l">
              <a:buFont typeface="Arial" panose="020B0604020202020204" pitchFamily="34" charset="0"/>
              <a:buChar char="•"/>
            </a:pPr>
            <a:r>
              <a:rPr lang="en-US" dirty="0" smtClean="0">
                <a:solidFill>
                  <a:schemeClr val="tx1"/>
                </a:solidFill>
              </a:rPr>
              <a:t>2 more come at him with Albertone, kill the two soldiers and capture Albertone</a:t>
            </a:r>
          </a:p>
          <a:p>
            <a:pPr marL="342900" indent="-342900" algn="l">
              <a:buFont typeface="Arial" panose="020B0604020202020204" pitchFamily="34" charset="0"/>
              <a:buChar char="•"/>
            </a:pPr>
            <a:r>
              <a:rPr lang="en-US" dirty="0" smtClean="0">
                <a:solidFill>
                  <a:schemeClr val="tx1"/>
                </a:solidFill>
              </a:rPr>
              <a:t>Albertone shouldn’t be injured</a:t>
            </a:r>
          </a:p>
          <a:p>
            <a:pPr marL="342900" indent="-342900" algn="l">
              <a:buFont typeface="Arial" panose="020B0604020202020204" pitchFamily="34" charset="0"/>
              <a:buChar char="•"/>
            </a:pPr>
            <a:r>
              <a:rPr lang="en-US" dirty="0" smtClean="0">
                <a:solidFill>
                  <a:schemeClr val="tx1"/>
                </a:solidFill>
              </a:rPr>
              <a:t>Level passed!!! </a:t>
            </a:r>
          </a:p>
          <a:p>
            <a:endParaRPr lang="en-US" dirty="0" smtClean="0"/>
          </a:p>
          <a:p>
            <a:pPr algn="l"/>
            <a:endParaRPr lang="en-US" dirty="0" smtClean="0"/>
          </a:p>
          <a:p>
            <a:pPr marL="342900" indent="-342900" algn="l">
              <a:buFont typeface="Arial" panose="020B0604020202020204" pitchFamily="34" charset="0"/>
              <a:buChar char="•"/>
            </a:pPr>
            <a:endParaRPr lang="en-US" dirty="0" smtClean="0"/>
          </a:p>
        </p:txBody>
      </p:sp>
    </p:spTree>
    <p:extLst>
      <p:ext uri="{BB962C8B-B14F-4D97-AF65-F5344CB8AC3E}">
        <p14:creationId xmlns:p14="http://schemas.microsoft.com/office/powerpoint/2010/main" xmlns="" val="254819928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Design Goal</a:t>
            </a:r>
            <a:r>
              <a:rPr lang="en-US" dirty="0"/>
              <a:t/>
            </a:r>
            <a:br>
              <a:rPr lang="en-US" dirty="0"/>
            </a:br>
            <a:endParaRPr lang="en-US" dirty="0"/>
          </a:p>
        </p:txBody>
      </p:sp>
      <p:sp>
        <p:nvSpPr>
          <p:cNvPr id="3" name="Content Placeholder 2"/>
          <p:cNvSpPr>
            <a:spLocks noGrp="1"/>
          </p:cNvSpPr>
          <p:nvPr>
            <p:ph idx="1"/>
          </p:nvPr>
        </p:nvSpPr>
        <p:spPr/>
        <p:txBody>
          <a:bodyPr/>
          <a:lstStyle/>
          <a:p>
            <a:pPr lvl="0"/>
            <a:r>
              <a:rPr lang="en-US" dirty="0"/>
              <a:t>Introduce </a:t>
            </a:r>
            <a:r>
              <a:rPr lang="en-US" dirty="0" err="1"/>
              <a:t>Albertone’s</a:t>
            </a:r>
            <a:r>
              <a:rPr lang="en-US" dirty="0"/>
              <a:t> brigade and Ethiopian’s with their mountain artillery </a:t>
            </a:r>
          </a:p>
          <a:p>
            <a:pPr lvl="0"/>
            <a:r>
              <a:rPr lang="en-US" dirty="0"/>
              <a:t>Give the player a reward for his progress </a:t>
            </a:r>
          </a:p>
          <a:p>
            <a:pPr lvl="0"/>
            <a:r>
              <a:rPr lang="en-US" dirty="0"/>
              <a:t>Try not to lose the history of the game(Like not killing </a:t>
            </a:r>
            <a:r>
              <a:rPr lang="en-US" dirty="0" err="1"/>
              <a:t>Albertone</a:t>
            </a:r>
            <a:r>
              <a:rPr lang="en-US" dirty="0"/>
              <a:t>)</a:t>
            </a:r>
          </a:p>
          <a:p>
            <a:pPr lvl="0"/>
            <a:r>
              <a:rPr lang="en-US" dirty="0"/>
              <a:t>Develop a landscape that is somehow similar to the place that really happened at that time. </a:t>
            </a:r>
          </a:p>
          <a:p>
            <a:endParaRPr lang="en-US" dirty="0"/>
          </a:p>
        </p:txBody>
      </p:sp>
    </p:spTree>
    <p:extLst>
      <p:ext uri="{BB962C8B-B14F-4D97-AF65-F5344CB8AC3E}">
        <p14:creationId xmlns:p14="http://schemas.microsoft.com/office/powerpoint/2010/main" xmlns="" val="1424754303"/>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GAME FLOW DIAGRAM</a:t>
            </a:r>
            <a:endParaRPr lang="en-US" dirty="0"/>
          </a:p>
        </p:txBody>
      </p:sp>
      <p:grpSp>
        <p:nvGrpSpPr>
          <p:cNvPr id="3" name="Group193"/>
          <p:cNvGrpSpPr/>
          <p:nvPr/>
        </p:nvGrpSpPr>
        <p:grpSpPr>
          <a:xfrm>
            <a:off x="1851409" y="1563237"/>
            <a:ext cx="6606791" cy="4761363"/>
            <a:chOff x="10000" y="10000"/>
            <a:chExt cx="3680000" cy="6400000"/>
          </a:xfrm>
        </p:grpSpPr>
        <p:grpSp>
          <p:nvGrpSpPr>
            <p:cNvPr id="4" name="Start or Terminator"/>
            <p:cNvGrpSpPr/>
            <p:nvPr/>
          </p:nvGrpSpPr>
          <p:grpSpPr>
            <a:xfrm>
              <a:off x="2210000" y="10000"/>
              <a:ext cx="1000000" cy="400000"/>
              <a:chOff x="2210000" y="10000"/>
              <a:chExt cx="1000000" cy="400000"/>
            </a:xfrm>
          </p:grpSpPr>
          <p:sp>
            <p:nvSpPr>
              <p:cNvPr id="40" name="Terminator"/>
              <p:cNvSpPr/>
              <p:nvPr/>
            </p:nvSpPr>
            <p:spPr>
              <a:xfrm>
                <a:off x="2210000" y="10000"/>
                <a:ext cx="1000000" cy="400000"/>
              </a:xfrm>
              <a:custGeom>
                <a:avLst/>
                <a:gdLst/>
                <a:ahLst/>
                <a:cxnLst/>
                <a:rect l="0" t="0" r="0" b="0"/>
                <a:pathLst>
                  <a:path w="1000000" h="400000">
                    <a:moveTo>
                      <a:pt x="200000" y="400000"/>
                    </a:moveTo>
                    <a:lnTo>
                      <a:pt x="800000" y="400000"/>
                    </a:lnTo>
                    <a:cubicBezTo>
                      <a:pt x="910460" y="400000"/>
                      <a:pt x="1000000" y="310460"/>
                      <a:pt x="1000000" y="200000"/>
                    </a:cubicBezTo>
                    <a:cubicBezTo>
                      <a:pt x="1000000" y="89540"/>
                      <a:pt x="910460" y="0"/>
                      <a:pt x="800000" y="0"/>
                    </a:cubicBezTo>
                    <a:lnTo>
                      <a:pt x="200000" y="0"/>
                    </a:lnTo>
                    <a:cubicBezTo>
                      <a:pt x="89540" y="0"/>
                      <a:pt x="0" y="89540"/>
                      <a:pt x="0" y="200000"/>
                    </a:cubicBezTo>
                    <a:cubicBezTo>
                      <a:pt x="0" y="310460"/>
                      <a:pt x="89540" y="400000"/>
                      <a:pt x="200000" y="400000"/>
                    </a:cubicBezTo>
                    <a:close/>
                  </a:path>
                </a:pathLst>
              </a:custGeom>
              <a:gradFill>
                <a:gsLst>
                  <a:gs pos="0">
                    <a:srgbClr val="FCFCFC"/>
                  </a:gs>
                  <a:gs pos="50000">
                    <a:srgbClr val="F5F5F5"/>
                  </a:gs>
                  <a:gs pos="100000">
                    <a:srgbClr val="EEEEEE"/>
                  </a:gs>
                </a:gsLst>
                <a:lin ang="5400000" scaled="0"/>
              </a:gradFill>
              <a:ln w="10000" cap="flat">
                <a:solidFill>
                  <a:srgbClr val="545454"/>
                </a:solidFill>
                <a:bevel/>
              </a:ln>
            </p:spPr>
          </p:sp>
          <p:sp>
            <p:nvSpPr>
              <p:cNvPr id="41" name="Text 194"/>
              <p:cNvSpPr txBox="1"/>
              <p:nvPr/>
            </p:nvSpPr>
            <p:spPr>
              <a:xfrm>
                <a:off x="2210000" y="10000"/>
                <a:ext cx="1000000" cy="400000"/>
              </a:xfrm>
              <a:prstGeom prst="rect">
                <a:avLst/>
              </a:prstGeom>
              <a:noFill/>
            </p:spPr>
            <p:txBody>
              <a:bodyPr wrap="square" lIns="36000" tIns="18000" rIns="36000" bIns="18000"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sz="1000">
                    <a:solidFill>
                      <a:srgbClr val="000000"/>
                    </a:solidFill>
                    <a:latin typeface="Arial"/>
                  </a:rPr>
                  <a:t>Beginning of Level 4</a:t>
                </a:r>
              </a:p>
            </p:txBody>
          </p:sp>
        </p:grpSp>
        <p:grpSp>
          <p:nvGrpSpPr>
            <p:cNvPr id="5" name="Process"/>
            <p:cNvGrpSpPr/>
            <p:nvPr/>
          </p:nvGrpSpPr>
          <p:grpSpPr>
            <a:xfrm>
              <a:off x="2210000" y="1010000"/>
              <a:ext cx="1000000" cy="920000"/>
              <a:chOff x="2210000" y="1010000"/>
              <a:chExt cx="1000000" cy="920000"/>
            </a:xfrm>
          </p:grpSpPr>
          <p:sp>
            <p:nvSpPr>
              <p:cNvPr id="38" name="Freeform 37"/>
              <p:cNvSpPr/>
              <p:nvPr/>
            </p:nvSpPr>
            <p:spPr>
              <a:xfrm>
                <a:off x="2210000" y="1010000"/>
                <a:ext cx="1000000" cy="920000"/>
              </a:xfrm>
              <a:custGeom>
                <a:avLst/>
                <a:gdLst/>
                <a:ahLst/>
                <a:cxnLst/>
                <a:rect l="0" t="0" r="0" b="0"/>
                <a:pathLst>
                  <a:path w="1000000" h="920000">
                    <a:moveTo>
                      <a:pt x="1000000" y="920000"/>
                    </a:moveTo>
                    <a:lnTo>
                      <a:pt x="1000000" y="0"/>
                    </a:lnTo>
                    <a:lnTo>
                      <a:pt x="0" y="0"/>
                    </a:lnTo>
                    <a:lnTo>
                      <a:pt x="0" y="920000"/>
                    </a:lnTo>
                    <a:lnTo>
                      <a:pt x="1000000" y="920000"/>
                    </a:lnTo>
                    <a:close/>
                  </a:path>
                </a:pathLst>
              </a:custGeom>
              <a:gradFill>
                <a:gsLst>
                  <a:gs pos="0">
                    <a:srgbClr val="FCFCFC"/>
                  </a:gs>
                  <a:gs pos="50000">
                    <a:srgbClr val="F5F5F5"/>
                  </a:gs>
                  <a:gs pos="100000">
                    <a:srgbClr val="EEEEEE"/>
                  </a:gs>
                </a:gsLst>
                <a:lin ang="5400000" scaled="0"/>
              </a:gradFill>
              <a:ln w="10000" cap="flat">
                <a:solidFill>
                  <a:srgbClr val="545454"/>
                </a:solidFill>
                <a:bevel/>
              </a:ln>
            </p:spPr>
          </p:sp>
          <p:sp>
            <p:nvSpPr>
              <p:cNvPr id="39" name="Text 195"/>
              <p:cNvSpPr txBox="1"/>
              <p:nvPr/>
            </p:nvSpPr>
            <p:spPr>
              <a:xfrm>
                <a:off x="2210000" y="1010000"/>
                <a:ext cx="1000000" cy="920000"/>
              </a:xfrm>
              <a:prstGeom prst="rect">
                <a:avLst/>
              </a:prstGeom>
              <a:noFill/>
            </p:spPr>
            <p:txBody>
              <a:bodyPr wrap="square" lIns="36000" tIns="18000" rIns="36000" bIns="18000"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sz="1000">
                    <a:solidFill>
                      <a:srgbClr val="000000"/>
                    </a:solidFill>
                    <a:latin typeface="Arial"/>
                  </a:rPr>
                  <a:t>Receive weapons and attack enemy when they are in range </a:t>
                </a:r>
              </a:p>
              <a:p>
                <a:pPr algn="ctr"/>
                <a:endParaRPr/>
              </a:p>
            </p:txBody>
          </p:sp>
        </p:grpSp>
        <p:grpSp>
          <p:nvGrpSpPr>
            <p:cNvPr id="6" name="Decision"/>
            <p:cNvGrpSpPr/>
            <p:nvPr/>
          </p:nvGrpSpPr>
          <p:grpSpPr>
            <a:xfrm>
              <a:off x="2210000" y="2410000"/>
              <a:ext cx="1000000" cy="600000"/>
              <a:chOff x="2210000" y="2410000"/>
              <a:chExt cx="1000000" cy="600000"/>
            </a:xfrm>
          </p:grpSpPr>
          <p:sp>
            <p:nvSpPr>
              <p:cNvPr id="36" name="Freeform 35"/>
              <p:cNvSpPr/>
              <p:nvPr/>
            </p:nvSpPr>
            <p:spPr>
              <a:xfrm>
                <a:off x="2210000" y="2410000"/>
                <a:ext cx="1000000" cy="600000"/>
              </a:xfrm>
              <a:custGeom>
                <a:avLst/>
                <a:gdLst/>
                <a:ahLst/>
                <a:cxnLst/>
                <a:rect l="0" t="0" r="0" b="0"/>
                <a:pathLst>
                  <a:path w="1000000" h="600000">
                    <a:moveTo>
                      <a:pt x="500000" y="600000"/>
                    </a:moveTo>
                    <a:lnTo>
                      <a:pt x="1000000" y="300000"/>
                    </a:lnTo>
                    <a:lnTo>
                      <a:pt x="500000" y="0"/>
                    </a:lnTo>
                    <a:lnTo>
                      <a:pt x="0" y="300000"/>
                    </a:lnTo>
                    <a:lnTo>
                      <a:pt x="500000" y="600000"/>
                    </a:lnTo>
                    <a:close/>
                  </a:path>
                </a:pathLst>
              </a:custGeom>
              <a:gradFill>
                <a:gsLst>
                  <a:gs pos="0">
                    <a:srgbClr val="FCFCFC"/>
                  </a:gs>
                  <a:gs pos="50000">
                    <a:srgbClr val="F5F5F5"/>
                  </a:gs>
                  <a:gs pos="100000">
                    <a:srgbClr val="EEEEEE"/>
                  </a:gs>
                </a:gsLst>
                <a:lin ang="5400000" scaled="0"/>
              </a:gradFill>
              <a:ln w="10000" cap="flat">
                <a:solidFill>
                  <a:srgbClr val="545454"/>
                </a:solidFill>
                <a:bevel/>
              </a:ln>
            </p:spPr>
          </p:sp>
          <p:sp>
            <p:nvSpPr>
              <p:cNvPr id="37" name="Text 196"/>
              <p:cNvSpPr txBox="1"/>
              <p:nvPr/>
            </p:nvSpPr>
            <p:spPr>
              <a:xfrm>
                <a:off x="2210000" y="2410000"/>
                <a:ext cx="1000000" cy="600000"/>
              </a:xfrm>
              <a:prstGeom prst="rect">
                <a:avLst/>
              </a:prstGeom>
              <a:noFill/>
            </p:spPr>
            <p:txBody>
              <a:bodyPr wrap="square" lIns="36000" tIns="18000" rIns="36000" bIns="18000"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sz="1000">
                    <a:solidFill>
                      <a:srgbClr val="000000"/>
                    </a:solidFill>
                    <a:latin typeface="Arial"/>
                  </a:rPr>
                  <a:t>Kill 18 soldiers?</a:t>
                </a:r>
              </a:p>
            </p:txBody>
          </p:sp>
        </p:grpSp>
        <p:grpSp>
          <p:nvGrpSpPr>
            <p:cNvPr id="7" name="Process"/>
            <p:cNvGrpSpPr/>
            <p:nvPr/>
          </p:nvGrpSpPr>
          <p:grpSpPr>
            <a:xfrm>
              <a:off x="410000" y="2410000"/>
              <a:ext cx="1000000" cy="600000"/>
              <a:chOff x="410000" y="2410000"/>
              <a:chExt cx="1000000" cy="600000"/>
            </a:xfrm>
          </p:grpSpPr>
          <p:sp>
            <p:nvSpPr>
              <p:cNvPr id="34" name="Freeform 33"/>
              <p:cNvSpPr/>
              <p:nvPr/>
            </p:nvSpPr>
            <p:spPr>
              <a:xfrm>
                <a:off x="410000" y="2410000"/>
                <a:ext cx="1000000" cy="600000"/>
              </a:xfrm>
              <a:custGeom>
                <a:avLst/>
                <a:gdLst/>
                <a:ahLst/>
                <a:cxnLst/>
                <a:rect l="0" t="0" r="0" b="0"/>
                <a:pathLst>
                  <a:path w="1000000" h="600000">
                    <a:moveTo>
                      <a:pt x="1000000" y="600000"/>
                    </a:moveTo>
                    <a:lnTo>
                      <a:pt x="1000000" y="0"/>
                    </a:lnTo>
                    <a:lnTo>
                      <a:pt x="0" y="0"/>
                    </a:lnTo>
                    <a:lnTo>
                      <a:pt x="0" y="600000"/>
                    </a:lnTo>
                    <a:lnTo>
                      <a:pt x="1000000" y="600000"/>
                    </a:lnTo>
                    <a:close/>
                  </a:path>
                </a:pathLst>
              </a:custGeom>
              <a:gradFill>
                <a:gsLst>
                  <a:gs pos="0">
                    <a:srgbClr val="FCFCFC"/>
                  </a:gs>
                  <a:gs pos="50000">
                    <a:srgbClr val="F5F5F5"/>
                  </a:gs>
                  <a:gs pos="100000">
                    <a:srgbClr val="EEEEEE"/>
                  </a:gs>
                </a:gsLst>
                <a:lin ang="5400000" scaled="0"/>
              </a:gradFill>
              <a:ln w="10000" cap="flat">
                <a:solidFill>
                  <a:srgbClr val="545454"/>
                </a:solidFill>
                <a:bevel/>
              </a:ln>
            </p:spPr>
          </p:sp>
          <p:sp>
            <p:nvSpPr>
              <p:cNvPr id="35" name="Text 197"/>
              <p:cNvSpPr txBox="1"/>
              <p:nvPr/>
            </p:nvSpPr>
            <p:spPr>
              <a:xfrm>
                <a:off x="410000" y="2410000"/>
                <a:ext cx="1000000" cy="600000"/>
              </a:xfrm>
              <a:prstGeom prst="rect">
                <a:avLst/>
              </a:prstGeom>
              <a:noFill/>
            </p:spPr>
            <p:txBody>
              <a:bodyPr wrap="square" lIns="36000" tIns="18000" rIns="36000" bIns="18000"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sz="1000">
                    <a:solidFill>
                      <a:srgbClr val="000000"/>
                    </a:solidFill>
                    <a:latin typeface="Arial"/>
                  </a:rPr>
                  <a:t>Checkpoint</a:t>
                </a:r>
              </a:p>
            </p:txBody>
          </p:sp>
        </p:grpSp>
        <p:grpSp>
          <p:nvGrpSpPr>
            <p:cNvPr id="8" name="Decision"/>
            <p:cNvGrpSpPr/>
            <p:nvPr/>
          </p:nvGrpSpPr>
          <p:grpSpPr>
            <a:xfrm>
              <a:off x="10000" y="3610000"/>
              <a:ext cx="1800000" cy="800000"/>
              <a:chOff x="10000" y="3610000"/>
              <a:chExt cx="1800000" cy="800000"/>
            </a:xfrm>
          </p:grpSpPr>
          <p:sp>
            <p:nvSpPr>
              <p:cNvPr id="32" name="Freeform 31"/>
              <p:cNvSpPr/>
              <p:nvPr/>
            </p:nvSpPr>
            <p:spPr>
              <a:xfrm>
                <a:off x="10000" y="3610000"/>
                <a:ext cx="1800000" cy="800000"/>
              </a:xfrm>
              <a:custGeom>
                <a:avLst/>
                <a:gdLst/>
                <a:ahLst/>
                <a:cxnLst/>
                <a:rect l="0" t="0" r="0" b="0"/>
                <a:pathLst>
                  <a:path w="1800000" h="800000">
                    <a:moveTo>
                      <a:pt x="900000" y="800000"/>
                    </a:moveTo>
                    <a:lnTo>
                      <a:pt x="1800000" y="400000"/>
                    </a:lnTo>
                    <a:lnTo>
                      <a:pt x="900000" y="0"/>
                    </a:lnTo>
                    <a:lnTo>
                      <a:pt x="0" y="400000"/>
                    </a:lnTo>
                    <a:lnTo>
                      <a:pt x="900000" y="800000"/>
                    </a:lnTo>
                    <a:close/>
                  </a:path>
                </a:pathLst>
              </a:custGeom>
              <a:gradFill>
                <a:gsLst>
                  <a:gs pos="0">
                    <a:srgbClr val="FCFCFC"/>
                  </a:gs>
                  <a:gs pos="50000">
                    <a:srgbClr val="F5F5F5"/>
                  </a:gs>
                  <a:gs pos="100000">
                    <a:srgbClr val="EEEEEE"/>
                  </a:gs>
                </a:gsLst>
                <a:lin ang="5400000" scaled="0"/>
              </a:gradFill>
              <a:ln w="10000" cap="flat">
                <a:solidFill>
                  <a:srgbClr val="545454"/>
                </a:solidFill>
                <a:bevel/>
              </a:ln>
            </p:spPr>
          </p:sp>
          <p:sp>
            <p:nvSpPr>
              <p:cNvPr id="33" name="Text 198"/>
              <p:cNvSpPr txBox="1"/>
              <p:nvPr/>
            </p:nvSpPr>
            <p:spPr>
              <a:xfrm>
                <a:off x="10000" y="3610000"/>
                <a:ext cx="1800000" cy="800000"/>
              </a:xfrm>
              <a:prstGeom prst="rect">
                <a:avLst/>
              </a:prstGeom>
              <a:noFill/>
            </p:spPr>
            <p:txBody>
              <a:bodyPr wrap="square" lIns="36000" tIns="18000" rIns="36000" bIns="18000"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endParaRPr/>
              </a:p>
              <a:p>
                <a:pPr algn="ctr"/>
                <a:endParaRPr/>
              </a:p>
              <a:p>
                <a:pPr algn="ctr"/>
                <a:r>
                  <a:rPr sz="1000">
                    <a:solidFill>
                      <a:srgbClr val="000000"/>
                    </a:solidFill>
                    <a:latin typeface="Arial"/>
                  </a:rPr>
                  <a:t>Capture Albertone and Kill his two soldiers</a:t>
                </a:r>
              </a:p>
              <a:p>
                <a:pPr algn="ctr"/>
                <a:endParaRPr/>
              </a:p>
              <a:p>
                <a:pPr algn="ctr"/>
                <a:endParaRPr/>
              </a:p>
            </p:txBody>
          </p:sp>
        </p:grpSp>
        <p:grpSp>
          <p:nvGrpSpPr>
            <p:cNvPr id="9" name="Start or Terminator"/>
            <p:cNvGrpSpPr/>
            <p:nvPr/>
          </p:nvGrpSpPr>
          <p:grpSpPr>
            <a:xfrm>
              <a:off x="410000" y="6010000"/>
              <a:ext cx="1000000" cy="400000"/>
              <a:chOff x="410000" y="6010000"/>
              <a:chExt cx="1000000" cy="400000"/>
            </a:xfrm>
          </p:grpSpPr>
          <p:sp>
            <p:nvSpPr>
              <p:cNvPr id="30" name="Terminator"/>
              <p:cNvSpPr/>
              <p:nvPr/>
            </p:nvSpPr>
            <p:spPr>
              <a:xfrm>
                <a:off x="410000" y="6010000"/>
                <a:ext cx="1000000" cy="400000"/>
              </a:xfrm>
              <a:custGeom>
                <a:avLst/>
                <a:gdLst/>
                <a:ahLst/>
                <a:cxnLst/>
                <a:rect l="0" t="0" r="0" b="0"/>
                <a:pathLst>
                  <a:path w="1000000" h="400000">
                    <a:moveTo>
                      <a:pt x="200000" y="400000"/>
                    </a:moveTo>
                    <a:lnTo>
                      <a:pt x="800000" y="400000"/>
                    </a:lnTo>
                    <a:cubicBezTo>
                      <a:pt x="910460" y="400000"/>
                      <a:pt x="1000000" y="310460"/>
                      <a:pt x="1000000" y="200000"/>
                    </a:cubicBezTo>
                    <a:cubicBezTo>
                      <a:pt x="1000000" y="89540"/>
                      <a:pt x="910460" y="0"/>
                      <a:pt x="800000" y="0"/>
                    </a:cubicBezTo>
                    <a:lnTo>
                      <a:pt x="200000" y="0"/>
                    </a:lnTo>
                    <a:cubicBezTo>
                      <a:pt x="89540" y="0"/>
                      <a:pt x="0" y="89540"/>
                      <a:pt x="0" y="200000"/>
                    </a:cubicBezTo>
                    <a:cubicBezTo>
                      <a:pt x="0" y="310460"/>
                      <a:pt x="89540" y="400000"/>
                      <a:pt x="200000" y="400000"/>
                    </a:cubicBezTo>
                    <a:close/>
                  </a:path>
                </a:pathLst>
              </a:custGeom>
              <a:gradFill>
                <a:gsLst>
                  <a:gs pos="0">
                    <a:srgbClr val="FCFCFC"/>
                  </a:gs>
                  <a:gs pos="50000">
                    <a:srgbClr val="F5F5F5"/>
                  </a:gs>
                  <a:gs pos="100000">
                    <a:srgbClr val="EEEEEE"/>
                  </a:gs>
                </a:gsLst>
                <a:lin ang="5400000" scaled="0"/>
              </a:gradFill>
              <a:ln w="10000" cap="flat">
                <a:solidFill>
                  <a:srgbClr val="545454"/>
                </a:solidFill>
                <a:bevel/>
              </a:ln>
            </p:spPr>
          </p:sp>
          <p:sp>
            <p:nvSpPr>
              <p:cNvPr id="31" name="Text 199"/>
              <p:cNvSpPr txBox="1"/>
              <p:nvPr/>
            </p:nvSpPr>
            <p:spPr>
              <a:xfrm>
                <a:off x="410000" y="6010000"/>
                <a:ext cx="1000000" cy="400000"/>
              </a:xfrm>
              <a:prstGeom prst="rect">
                <a:avLst/>
              </a:prstGeom>
              <a:noFill/>
            </p:spPr>
            <p:txBody>
              <a:bodyPr wrap="square" lIns="36000" tIns="18000" rIns="36000" bIns="18000"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sz="1000">
                    <a:solidFill>
                      <a:srgbClr val="000000"/>
                    </a:solidFill>
                    <a:latin typeface="Arial"/>
                  </a:rPr>
                  <a:t>End of Level 4</a:t>
                </a:r>
              </a:p>
            </p:txBody>
          </p:sp>
        </p:grpSp>
        <p:sp>
          <p:nvSpPr>
            <p:cNvPr id="11" name="ConnectLine"/>
            <p:cNvSpPr/>
            <p:nvPr/>
          </p:nvSpPr>
          <p:spPr>
            <a:xfrm>
              <a:off x="2710000" y="1930000"/>
              <a:ext cx="0" cy="480000"/>
            </a:xfrm>
            <a:custGeom>
              <a:avLst/>
              <a:gdLst/>
              <a:ahLst/>
              <a:cxnLst/>
              <a:rect l="0" t="0" r="0" b="0"/>
              <a:pathLst>
                <a:path h="480000" fill="none">
                  <a:moveTo>
                    <a:pt x="0" y="0"/>
                  </a:moveTo>
                  <a:lnTo>
                    <a:pt x="0" y="480000"/>
                  </a:lnTo>
                </a:path>
              </a:pathLst>
            </a:custGeom>
            <a:solidFill>
              <a:srgbClr val="FFFFFF"/>
            </a:solidFill>
            <a:ln w="10000" cap="flat">
              <a:solidFill>
                <a:srgbClr val="545454"/>
              </a:solidFill>
              <a:bevel/>
              <a:tailEnd type="triangle" w="med" len="med"/>
            </a:ln>
          </p:spPr>
        </p:sp>
        <p:sp>
          <p:nvSpPr>
            <p:cNvPr id="12" name="ConnectLine"/>
            <p:cNvSpPr/>
            <p:nvPr/>
          </p:nvSpPr>
          <p:spPr>
            <a:xfrm>
              <a:off x="2210000" y="2710000"/>
              <a:ext cx="800000" cy="0"/>
            </a:xfrm>
            <a:custGeom>
              <a:avLst/>
              <a:gdLst/>
              <a:ahLst/>
              <a:cxnLst/>
              <a:rect l="0" t="0" r="0" b="0"/>
              <a:pathLst>
                <a:path w="800000" fill="none">
                  <a:moveTo>
                    <a:pt x="0" y="0"/>
                  </a:moveTo>
                  <a:lnTo>
                    <a:pt x="-800000" y="0"/>
                  </a:lnTo>
                </a:path>
              </a:pathLst>
            </a:custGeom>
            <a:solidFill>
              <a:srgbClr val="FFFFFF"/>
            </a:solidFill>
            <a:ln w="10000" cap="flat">
              <a:solidFill>
                <a:srgbClr val="545454"/>
              </a:solidFill>
              <a:bevel/>
              <a:tailEnd type="triangle" w="med" len="med"/>
            </a:ln>
          </p:spPr>
        </p:sp>
        <p:sp>
          <p:nvSpPr>
            <p:cNvPr id="13" name="ConnectLine"/>
            <p:cNvSpPr/>
            <p:nvPr/>
          </p:nvSpPr>
          <p:spPr>
            <a:xfrm>
              <a:off x="910000" y="3010000"/>
              <a:ext cx="0" cy="600000"/>
            </a:xfrm>
            <a:custGeom>
              <a:avLst/>
              <a:gdLst/>
              <a:ahLst/>
              <a:cxnLst/>
              <a:rect l="0" t="0" r="0" b="0"/>
              <a:pathLst>
                <a:path h="600000" fill="none">
                  <a:moveTo>
                    <a:pt x="0" y="0"/>
                  </a:moveTo>
                  <a:lnTo>
                    <a:pt x="0" y="600000"/>
                  </a:lnTo>
                </a:path>
              </a:pathLst>
            </a:custGeom>
            <a:solidFill>
              <a:srgbClr val="FFFFFF"/>
            </a:solidFill>
            <a:ln w="10000" cap="flat">
              <a:solidFill>
                <a:srgbClr val="545454"/>
              </a:solidFill>
              <a:bevel/>
              <a:tailEnd type="triangle" w="med" len="med"/>
            </a:ln>
          </p:spPr>
        </p:sp>
        <p:sp>
          <p:nvSpPr>
            <p:cNvPr id="14" name="ConnectLine"/>
            <p:cNvSpPr/>
            <p:nvPr/>
          </p:nvSpPr>
          <p:spPr>
            <a:xfrm>
              <a:off x="1810000" y="4010000"/>
              <a:ext cx="200000" cy="1200000"/>
            </a:xfrm>
            <a:custGeom>
              <a:avLst/>
              <a:gdLst/>
              <a:ahLst/>
              <a:cxnLst/>
              <a:rect l="0" t="0" r="0" b="0"/>
              <a:pathLst>
                <a:path w="200000" h="1200000" fill="none">
                  <a:moveTo>
                    <a:pt x="0" y="0"/>
                  </a:moveTo>
                  <a:lnTo>
                    <a:pt x="320000" y="0"/>
                  </a:lnTo>
                  <a:lnTo>
                    <a:pt x="320000" y="-1200000"/>
                  </a:lnTo>
                  <a:lnTo>
                    <a:pt x="-200000" y="-1200000"/>
                  </a:lnTo>
                </a:path>
              </a:pathLst>
            </a:custGeom>
            <a:solidFill>
              <a:srgbClr val="FFFFFF"/>
            </a:solidFill>
            <a:ln w="10000" cap="flat">
              <a:solidFill>
                <a:srgbClr val="545454"/>
              </a:solidFill>
              <a:bevel/>
              <a:tailEnd type="triangle" w="med" len="med"/>
            </a:ln>
          </p:spPr>
        </p:sp>
        <p:sp>
          <p:nvSpPr>
            <p:cNvPr id="15" name="Text 200"/>
            <p:cNvSpPr txBox="1"/>
            <p:nvPr/>
          </p:nvSpPr>
          <p:spPr>
            <a:xfrm>
              <a:off x="3210000" y="1890000"/>
              <a:ext cx="480000" cy="400000"/>
            </a:xfrm>
            <a:prstGeom prst="rect">
              <a:avLst/>
            </a:prstGeom>
            <a:noFill/>
          </p:spPr>
          <p:txBody>
            <a:bodyPr wrap="square" lIns="36000" tIns="18000" rIns="36000" bIns="18000"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sz="1000">
                  <a:solidFill>
                    <a:srgbClr val="000000"/>
                  </a:solidFill>
                  <a:latin typeface="Arial"/>
                </a:rPr>
                <a:t>NO</a:t>
              </a:r>
            </a:p>
          </p:txBody>
        </p:sp>
        <p:sp>
          <p:nvSpPr>
            <p:cNvPr id="16" name="Text 201"/>
            <p:cNvSpPr txBox="1"/>
            <p:nvPr/>
          </p:nvSpPr>
          <p:spPr>
            <a:xfrm>
              <a:off x="1569999" y="3263336"/>
              <a:ext cx="480001" cy="346668"/>
            </a:xfrm>
            <a:prstGeom prst="rect">
              <a:avLst/>
            </a:prstGeom>
            <a:noFill/>
          </p:spPr>
          <p:txBody>
            <a:bodyPr wrap="square" lIns="36000" tIns="18000" rIns="36000" bIns="18000"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sz="1000">
                  <a:solidFill>
                    <a:srgbClr val="000000"/>
                  </a:solidFill>
                  <a:latin typeface="Arial"/>
                </a:rPr>
                <a:t>NO</a:t>
              </a:r>
            </a:p>
          </p:txBody>
        </p:sp>
        <p:sp>
          <p:nvSpPr>
            <p:cNvPr id="17" name="Text 202"/>
            <p:cNvSpPr txBox="1"/>
            <p:nvPr/>
          </p:nvSpPr>
          <p:spPr>
            <a:xfrm>
              <a:off x="910000" y="4410000"/>
              <a:ext cx="400000" cy="200000"/>
            </a:xfrm>
            <a:prstGeom prst="rect">
              <a:avLst/>
            </a:prstGeom>
            <a:noFill/>
          </p:spPr>
          <p:txBody>
            <a:bodyPr wrap="square" lIns="36000" tIns="18000" rIns="36000" bIns="18000"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sz="1000">
                  <a:solidFill>
                    <a:srgbClr val="000000"/>
                  </a:solidFill>
                  <a:latin typeface="Arial"/>
                </a:rPr>
                <a:t>YES</a:t>
              </a:r>
            </a:p>
          </p:txBody>
        </p:sp>
        <p:sp>
          <p:nvSpPr>
            <p:cNvPr id="18" name="Text 203"/>
            <p:cNvSpPr txBox="1"/>
            <p:nvPr/>
          </p:nvSpPr>
          <p:spPr>
            <a:xfrm>
              <a:off x="1650000" y="2510000"/>
              <a:ext cx="400000" cy="200000"/>
            </a:xfrm>
            <a:prstGeom prst="rect">
              <a:avLst/>
            </a:prstGeom>
            <a:noFill/>
          </p:spPr>
          <p:txBody>
            <a:bodyPr wrap="square" lIns="36000" tIns="18000" rIns="36000" bIns="18000"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sz="1000">
                  <a:solidFill>
                    <a:srgbClr val="000000"/>
                  </a:solidFill>
                  <a:latin typeface="Arial"/>
                </a:rPr>
                <a:t>YES</a:t>
              </a:r>
            </a:p>
          </p:txBody>
        </p:sp>
        <p:sp>
          <p:nvSpPr>
            <p:cNvPr id="19" name="ConnectLine"/>
            <p:cNvSpPr/>
            <p:nvPr/>
          </p:nvSpPr>
          <p:spPr>
            <a:xfrm>
              <a:off x="2710000" y="410000"/>
              <a:ext cx="0" cy="600000"/>
            </a:xfrm>
            <a:custGeom>
              <a:avLst/>
              <a:gdLst/>
              <a:ahLst/>
              <a:cxnLst/>
              <a:rect l="0" t="0" r="0" b="0"/>
              <a:pathLst>
                <a:path h="600000" fill="none">
                  <a:moveTo>
                    <a:pt x="0" y="0"/>
                  </a:moveTo>
                  <a:lnTo>
                    <a:pt x="0" y="600000"/>
                  </a:lnTo>
                </a:path>
              </a:pathLst>
            </a:custGeom>
            <a:solidFill>
              <a:srgbClr val="FFFFFF"/>
            </a:solidFill>
            <a:ln w="10000" cap="flat">
              <a:solidFill>
                <a:srgbClr val="545454"/>
              </a:solidFill>
              <a:bevel/>
              <a:tailEnd type="triangle" w="med" len="med"/>
            </a:ln>
          </p:spPr>
        </p:sp>
        <p:sp>
          <p:nvSpPr>
            <p:cNvPr id="20" name="ConnectLine"/>
            <p:cNvSpPr/>
            <p:nvPr/>
          </p:nvSpPr>
          <p:spPr>
            <a:xfrm>
              <a:off x="3210000" y="2710000"/>
              <a:ext cx="480000" cy="2100000"/>
            </a:xfrm>
            <a:custGeom>
              <a:avLst/>
              <a:gdLst/>
              <a:ahLst/>
              <a:cxnLst/>
              <a:rect l="0" t="0" r="0" b="0"/>
              <a:pathLst>
                <a:path w="480000" h="2100000" fill="none">
                  <a:moveTo>
                    <a:pt x="0" y="0"/>
                  </a:moveTo>
                  <a:lnTo>
                    <a:pt x="80000" y="0"/>
                  </a:lnTo>
                  <a:lnTo>
                    <a:pt x="80000" y="-2100000"/>
                  </a:lnTo>
                  <a:lnTo>
                    <a:pt x="-480000" y="-2100000"/>
                  </a:lnTo>
                </a:path>
              </a:pathLst>
            </a:custGeom>
            <a:solidFill>
              <a:srgbClr val="FFFFFF"/>
            </a:solidFill>
            <a:ln w="10000" cap="flat">
              <a:solidFill>
                <a:srgbClr val="545454"/>
              </a:solidFill>
              <a:bevel/>
              <a:tailEnd type="triangle" w="med" len="med"/>
            </a:ln>
          </p:spPr>
        </p:sp>
        <p:grpSp>
          <p:nvGrpSpPr>
            <p:cNvPr id="10" name="Decision"/>
            <p:cNvGrpSpPr/>
            <p:nvPr/>
          </p:nvGrpSpPr>
          <p:grpSpPr>
            <a:xfrm>
              <a:off x="210000" y="4910000"/>
              <a:ext cx="1400000" cy="600000"/>
              <a:chOff x="210000" y="4910000"/>
              <a:chExt cx="1400000" cy="600000"/>
            </a:xfrm>
          </p:grpSpPr>
          <p:sp>
            <p:nvSpPr>
              <p:cNvPr id="28" name="Freeform 27"/>
              <p:cNvSpPr/>
              <p:nvPr/>
            </p:nvSpPr>
            <p:spPr>
              <a:xfrm>
                <a:off x="210000" y="4910000"/>
                <a:ext cx="1400000" cy="600000"/>
              </a:xfrm>
              <a:custGeom>
                <a:avLst/>
                <a:gdLst/>
                <a:ahLst/>
                <a:cxnLst/>
                <a:rect l="0" t="0" r="0" b="0"/>
                <a:pathLst>
                  <a:path w="1400000" h="600000">
                    <a:moveTo>
                      <a:pt x="700000" y="600000"/>
                    </a:moveTo>
                    <a:lnTo>
                      <a:pt x="1400000" y="300000"/>
                    </a:lnTo>
                    <a:lnTo>
                      <a:pt x="700000" y="0"/>
                    </a:lnTo>
                    <a:lnTo>
                      <a:pt x="0" y="300000"/>
                    </a:lnTo>
                    <a:lnTo>
                      <a:pt x="700000" y="600000"/>
                    </a:lnTo>
                    <a:close/>
                  </a:path>
                </a:pathLst>
              </a:custGeom>
              <a:gradFill>
                <a:gsLst>
                  <a:gs pos="0">
                    <a:srgbClr val="FCFCFC"/>
                  </a:gs>
                  <a:gs pos="50000">
                    <a:srgbClr val="F5F5F5"/>
                  </a:gs>
                  <a:gs pos="100000">
                    <a:srgbClr val="EEEEEE"/>
                  </a:gs>
                </a:gsLst>
                <a:lin ang="5400000" scaled="0"/>
              </a:gradFill>
              <a:ln w="10000" cap="flat">
                <a:solidFill>
                  <a:srgbClr val="545454"/>
                </a:solidFill>
                <a:bevel/>
              </a:ln>
            </p:spPr>
          </p:sp>
          <p:sp>
            <p:nvSpPr>
              <p:cNvPr id="29" name="Text 204"/>
              <p:cNvSpPr txBox="1"/>
              <p:nvPr/>
            </p:nvSpPr>
            <p:spPr>
              <a:xfrm>
                <a:off x="210000" y="4910000"/>
                <a:ext cx="1400000" cy="600000"/>
              </a:xfrm>
              <a:prstGeom prst="rect">
                <a:avLst/>
              </a:prstGeom>
              <a:noFill/>
            </p:spPr>
            <p:txBody>
              <a:bodyPr wrap="square" lIns="36000" tIns="18000" rIns="36000" bIns="18000"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sz="1000">
                    <a:solidFill>
                      <a:srgbClr val="000000"/>
                    </a:solidFill>
                    <a:latin typeface="Arial"/>
                  </a:rPr>
                  <a:t>Is Albertone alive?</a:t>
                </a:r>
              </a:p>
            </p:txBody>
          </p:sp>
        </p:grpSp>
        <p:sp>
          <p:nvSpPr>
            <p:cNvPr id="22" name="ConnectLine"/>
            <p:cNvSpPr/>
            <p:nvPr/>
          </p:nvSpPr>
          <p:spPr>
            <a:xfrm>
              <a:off x="910000" y="4410000"/>
              <a:ext cx="0" cy="500000"/>
            </a:xfrm>
            <a:custGeom>
              <a:avLst/>
              <a:gdLst/>
              <a:ahLst/>
              <a:cxnLst/>
              <a:rect l="0" t="0" r="0" b="0"/>
              <a:pathLst>
                <a:path h="500000" fill="none">
                  <a:moveTo>
                    <a:pt x="0" y="0"/>
                  </a:moveTo>
                  <a:lnTo>
                    <a:pt x="0" y="500000"/>
                  </a:lnTo>
                </a:path>
              </a:pathLst>
            </a:custGeom>
            <a:solidFill>
              <a:srgbClr val="FFFFFF"/>
            </a:solidFill>
            <a:ln w="10000" cap="flat">
              <a:solidFill>
                <a:srgbClr val="545454"/>
              </a:solidFill>
              <a:bevel/>
              <a:tailEnd type="triangle" w="med" len="med"/>
            </a:ln>
          </p:spPr>
        </p:sp>
        <p:sp>
          <p:nvSpPr>
            <p:cNvPr id="23" name="ConnectLine"/>
            <p:cNvSpPr/>
            <p:nvPr/>
          </p:nvSpPr>
          <p:spPr>
            <a:xfrm>
              <a:off x="910000" y="5510000"/>
              <a:ext cx="0" cy="500000"/>
            </a:xfrm>
            <a:custGeom>
              <a:avLst/>
              <a:gdLst/>
              <a:ahLst/>
              <a:cxnLst/>
              <a:rect l="0" t="0" r="0" b="0"/>
              <a:pathLst>
                <a:path h="500000" fill="none">
                  <a:moveTo>
                    <a:pt x="0" y="0"/>
                  </a:moveTo>
                  <a:lnTo>
                    <a:pt x="0" y="500000"/>
                  </a:lnTo>
                </a:path>
              </a:pathLst>
            </a:custGeom>
            <a:solidFill>
              <a:srgbClr val="FFFFFF"/>
            </a:solidFill>
            <a:ln w="10000" cap="flat">
              <a:solidFill>
                <a:srgbClr val="545454"/>
              </a:solidFill>
              <a:bevel/>
              <a:tailEnd type="triangle" w="med" len="med"/>
            </a:ln>
          </p:spPr>
        </p:sp>
        <p:sp>
          <p:nvSpPr>
            <p:cNvPr id="24" name="ConnectLine"/>
            <p:cNvSpPr/>
            <p:nvPr/>
          </p:nvSpPr>
          <p:spPr>
            <a:xfrm>
              <a:off x="1610000" y="5690000"/>
              <a:ext cx="0" cy="80000"/>
            </a:xfrm>
            <a:custGeom>
              <a:avLst/>
              <a:gdLst/>
              <a:ahLst/>
              <a:cxnLst/>
              <a:rect l="0" t="0" r="0" b="0"/>
              <a:pathLst>
                <a:path h="80000" fill="none">
                  <a:moveTo>
                    <a:pt x="0" y="0"/>
                  </a:moveTo>
                  <a:lnTo>
                    <a:pt x="0" y="-80000"/>
                  </a:lnTo>
                </a:path>
              </a:pathLst>
            </a:custGeom>
            <a:solidFill>
              <a:srgbClr val="FFFFFF"/>
            </a:solidFill>
            <a:ln w="10000" cap="flat">
              <a:solidFill>
                <a:srgbClr val="545454"/>
              </a:solidFill>
              <a:bevel/>
              <a:tailEnd type="triangle" w="med" len="med"/>
            </a:ln>
          </p:spPr>
        </p:sp>
        <p:sp>
          <p:nvSpPr>
            <p:cNvPr id="25" name="ConnectLine"/>
            <p:cNvSpPr/>
            <p:nvPr/>
          </p:nvSpPr>
          <p:spPr>
            <a:xfrm>
              <a:off x="1610000" y="5210000"/>
              <a:ext cx="520000" cy="1200000"/>
            </a:xfrm>
            <a:custGeom>
              <a:avLst/>
              <a:gdLst/>
              <a:ahLst/>
              <a:cxnLst/>
              <a:rect l="0" t="0" r="0" b="0"/>
              <a:pathLst>
                <a:path w="520000" h="1200000" fill="none">
                  <a:moveTo>
                    <a:pt x="0" y="0"/>
                  </a:moveTo>
                  <a:lnTo>
                    <a:pt x="520000" y="0"/>
                  </a:lnTo>
                  <a:lnTo>
                    <a:pt x="520000" y="-1200000"/>
                  </a:lnTo>
                </a:path>
              </a:pathLst>
            </a:custGeom>
            <a:solidFill>
              <a:srgbClr val="FFFFFF"/>
            </a:solidFill>
            <a:ln w="10000" cap="flat">
              <a:solidFill>
                <a:srgbClr val="545454"/>
              </a:solidFill>
              <a:bevel/>
              <a:tailEnd type="triangle" w="med" len="med"/>
            </a:ln>
          </p:spPr>
        </p:sp>
        <p:sp>
          <p:nvSpPr>
            <p:cNvPr id="26" name="Text 205"/>
            <p:cNvSpPr txBox="1"/>
            <p:nvPr/>
          </p:nvSpPr>
          <p:spPr>
            <a:xfrm>
              <a:off x="1609999" y="4910001"/>
              <a:ext cx="480001" cy="346668"/>
            </a:xfrm>
            <a:prstGeom prst="rect">
              <a:avLst/>
            </a:prstGeom>
            <a:noFill/>
          </p:spPr>
          <p:txBody>
            <a:bodyPr wrap="square" lIns="36000" tIns="18000" rIns="36000" bIns="18000"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sz="1000">
                  <a:solidFill>
                    <a:srgbClr val="000000"/>
                  </a:solidFill>
                  <a:latin typeface="Arial"/>
                </a:rPr>
                <a:t>NO</a:t>
              </a:r>
            </a:p>
          </p:txBody>
        </p:sp>
        <p:sp>
          <p:nvSpPr>
            <p:cNvPr id="27" name="Text 206"/>
            <p:cNvSpPr txBox="1"/>
            <p:nvPr/>
          </p:nvSpPr>
          <p:spPr>
            <a:xfrm>
              <a:off x="910000" y="5610000"/>
              <a:ext cx="400000" cy="200000"/>
            </a:xfrm>
            <a:prstGeom prst="rect">
              <a:avLst/>
            </a:prstGeom>
            <a:noFill/>
          </p:spPr>
          <p:txBody>
            <a:bodyPr wrap="square" lIns="36000" tIns="18000" rIns="36000" bIns="18000"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sz="1000">
                  <a:solidFill>
                    <a:srgbClr val="000000"/>
                  </a:solidFill>
                  <a:latin typeface="Arial"/>
                </a:rPr>
                <a:t>YES</a:t>
              </a:r>
            </a:p>
          </p:txBody>
        </p:sp>
      </p:grpSp>
    </p:spTree>
    <p:extLst>
      <p:ext uri="{BB962C8B-B14F-4D97-AF65-F5344CB8AC3E}">
        <p14:creationId xmlns:p14="http://schemas.microsoft.com/office/powerpoint/2010/main" xmlns="" val="3040339224"/>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Architectural Design </a:t>
            </a:r>
            <a:r>
              <a:rPr lang="en-US" b="1" dirty="0" smtClean="0"/>
              <a:t> 	</a:t>
            </a:r>
            <a:r>
              <a:rPr lang="en-US" sz="1800" b="1" dirty="0" smtClean="0"/>
              <a:t>By: </a:t>
            </a:r>
            <a:r>
              <a:rPr lang="en-US" sz="1800" b="1" dirty="0" err="1" smtClean="0"/>
              <a:t>Selam</a:t>
            </a:r>
            <a:r>
              <a:rPr lang="en-US" sz="1800" b="1" dirty="0" smtClean="0"/>
              <a:t> </a:t>
            </a:r>
            <a:r>
              <a:rPr lang="en-US" sz="1800" b="1" dirty="0" err="1" smtClean="0"/>
              <a:t>Habtom</a:t>
            </a:r>
            <a:endParaRPr lang="en-US" dirty="0"/>
          </a:p>
        </p:txBody>
      </p:sp>
      <p:sp>
        <p:nvSpPr>
          <p:cNvPr id="3" name="Content Placeholder 2"/>
          <p:cNvSpPr>
            <a:spLocks noGrp="1"/>
          </p:cNvSpPr>
          <p:nvPr>
            <p:ph idx="1"/>
          </p:nvPr>
        </p:nvSpPr>
        <p:spPr/>
        <p:txBody>
          <a:bodyPr/>
          <a:lstStyle/>
          <a:p>
            <a:r>
              <a:rPr lang="en-US" b="1" dirty="0" smtClean="0"/>
              <a:t>Graphical Representation</a:t>
            </a:r>
          </a:p>
          <a:p>
            <a:endParaRPr lang="en-US" dirty="0"/>
          </a:p>
        </p:txBody>
      </p:sp>
      <p:pic>
        <p:nvPicPr>
          <p:cNvPr id="4" name="Picture 3"/>
          <p:cNvPicPr/>
          <p:nvPr/>
        </p:nvPicPr>
        <p:blipFill>
          <a:blip r:embed="rId2"/>
          <a:srcRect/>
          <a:stretch>
            <a:fillRect/>
          </a:stretch>
        </p:blipFill>
        <p:spPr bwMode="auto">
          <a:xfrm>
            <a:off x="1416818" y="2431702"/>
            <a:ext cx="5938575" cy="3880198"/>
          </a:xfrm>
          <a:prstGeom prst="rect">
            <a:avLst/>
          </a:prstGeom>
          <a:noFill/>
          <a:ln w="9525">
            <a:noFill/>
            <a:miter lim="800000"/>
            <a:headEnd/>
            <a:tailEnd/>
          </a:ln>
        </p:spPr>
      </p:pic>
    </p:spTree>
    <p:extLst>
      <p:ext uri="{BB962C8B-B14F-4D97-AF65-F5344CB8AC3E}">
        <p14:creationId xmlns:p14="http://schemas.microsoft.com/office/powerpoint/2010/main" xmlns="" val="383248737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29395" y="735048"/>
            <a:ext cx="7886700" cy="4851835"/>
          </a:xfrm>
        </p:spPr>
        <p:txBody>
          <a:bodyPr>
            <a:normAutofit/>
          </a:bodyPr>
          <a:lstStyle/>
          <a:p>
            <a:pPr lvl="1"/>
            <a:r>
              <a:rPr lang="en-US" sz="1800" b="1" u="sng" dirty="0" smtClean="0"/>
              <a:t/>
            </a:r>
            <a:br>
              <a:rPr lang="en-US" sz="1800" b="1" u="sng" dirty="0" smtClean="0"/>
            </a:br>
            <a:r>
              <a:rPr lang="en-US" b="1" u="sng" dirty="0"/>
              <a:t/>
            </a:r>
            <a:br>
              <a:rPr lang="en-US" b="1" u="sng" dirty="0"/>
            </a:br>
            <a:r>
              <a:rPr lang="en-US" b="1" u="sng" dirty="0" smtClean="0"/>
              <a:t/>
            </a:r>
            <a:br>
              <a:rPr lang="en-US" b="1" u="sng" dirty="0" smtClean="0"/>
            </a:br>
            <a:r>
              <a:rPr lang="en-US" b="1" u="sng" dirty="0"/>
              <a:t/>
            </a:r>
            <a:br>
              <a:rPr lang="en-US" b="1" u="sng" dirty="0"/>
            </a:br>
            <a:r>
              <a:rPr lang="en-US" sz="1800" b="1" u="sng" dirty="0" smtClean="0"/>
              <a:t>Main player: </a:t>
            </a:r>
            <a:r>
              <a:rPr lang="en-US" sz="1800" dirty="0" smtClean="0"/>
              <a:t>is the main character in the game that is controlled by the user </a:t>
            </a:r>
            <a:br>
              <a:rPr lang="en-US" sz="1800" dirty="0" smtClean="0"/>
            </a:br>
            <a:r>
              <a:rPr lang="en-US" sz="1800" dirty="0" smtClean="0"/>
              <a:t>in this level the player will find themselves set up on a mountain with a mountain artillery.</a:t>
            </a:r>
            <a:br>
              <a:rPr lang="en-US" sz="1800" dirty="0" smtClean="0"/>
            </a:br>
            <a:r>
              <a:rPr lang="en-US" sz="1800" dirty="0" smtClean="0"/>
              <a:t> </a:t>
            </a:r>
            <a:br>
              <a:rPr lang="en-US" sz="1800" dirty="0" smtClean="0"/>
            </a:br>
            <a:r>
              <a:rPr lang="en-US" sz="1800" b="1" u="sng" dirty="0" smtClean="0"/>
              <a:t>Enemy: </a:t>
            </a:r>
            <a:r>
              <a:rPr lang="en-US" sz="1800" dirty="0" smtClean="0"/>
              <a:t>are the opposing soldiers (Italian soldiers) in the game. They are activated only when the player is in a certain range from them. Then they come on to the player and start attacking.</a:t>
            </a:r>
            <a:br>
              <a:rPr lang="en-US" sz="1800" dirty="0" smtClean="0"/>
            </a:br>
            <a:r>
              <a:rPr lang="en-US" sz="1800" dirty="0" smtClean="0"/>
              <a:t>The enemy's will be the brigade that is controlled by Albertone's.</a:t>
            </a:r>
            <a:br>
              <a:rPr lang="en-US" sz="1800" dirty="0" smtClean="0"/>
            </a:br>
            <a:r>
              <a:rPr lang="en-US" sz="1800" dirty="0" smtClean="0"/>
              <a:t> </a:t>
            </a:r>
            <a:br>
              <a:rPr lang="en-US" sz="1800" dirty="0" smtClean="0"/>
            </a:br>
            <a:r>
              <a:rPr lang="en-US" sz="1800" dirty="0" smtClean="0"/>
              <a:t/>
            </a:r>
            <a:br>
              <a:rPr lang="en-US" sz="1800" dirty="0" smtClean="0"/>
            </a:br>
            <a:endParaRPr lang="en-US" dirty="0"/>
          </a:p>
        </p:txBody>
      </p:sp>
    </p:spTree>
    <p:extLst>
      <p:ext uri="{BB962C8B-B14F-4D97-AF65-F5344CB8AC3E}">
        <p14:creationId xmlns:p14="http://schemas.microsoft.com/office/powerpoint/2010/main" xmlns="" val="388545944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Presentation Overview</a:t>
            </a:r>
            <a:endParaRPr lang="en-US" dirty="0"/>
          </a:p>
        </p:txBody>
      </p:sp>
      <p:sp>
        <p:nvSpPr>
          <p:cNvPr id="3" name="Content Placeholder 2"/>
          <p:cNvSpPr>
            <a:spLocks noGrp="1"/>
          </p:cNvSpPr>
          <p:nvPr>
            <p:ph idx="1"/>
          </p:nvPr>
        </p:nvSpPr>
        <p:spPr/>
        <p:txBody>
          <a:bodyPr>
            <a:normAutofit/>
          </a:bodyPr>
          <a:lstStyle/>
          <a:p>
            <a:r>
              <a:rPr lang="en-US" dirty="0" smtClean="0"/>
              <a:t>Top level </a:t>
            </a:r>
            <a:r>
              <a:rPr lang="en-US" dirty="0" smtClean="0"/>
              <a:t>Design</a:t>
            </a:r>
            <a:endParaRPr lang="en-US" dirty="0"/>
          </a:p>
          <a:p>
            <a:r>
              <a:rPr lang="en-US" dirty="0" smtClean="0"/>
              <a:t>Level 1-3 (Team manager:- </a:t>
            </a:r>
            <a:r>
              <a:rPr lang="en-US" dirty="0" err="1" smtClean="0"/>
              <a:t>Dawit</a:t>
            </a:r>
            <a:r>
              <a:rPr lang="en-US" dirty="0" smtClean="0"/>
              <a:t> </a:t>
            </a:r>
            <a:r>
              <a:rPr lang="en-US" dirty="0" err="1" smtClean="0"/>
              <a:t>Tefera</a:t>
            </a:r>
            <a:r>
              <a:rPr lang="en-US" dirty="0" smtClean="0"/>
              <a:t>)</a:t>
            </a:r>
          </a:p>
          <a:p>
            <a:r>
              <a:rPr lang="en-US" dirty="0" smtClean="0"/>
              <a:t>Level 4-5(Team manager:- </a:t>
            </a:r>
            <a:r>
              <a:rPr lang="en-US" dirty="0" err="1" smtClean="0"/>
              <a:t>Surafel</a:t>
            </a:r>
            <a:r>
              <a:rPr lang="en-US" dirty="0" smtClean="0"/>
              <a:t> </a:t>
            </a:r>
            <a:r>
              <a:rPr lang="en-US" dirty="0" err="1" smtClean="0"/>
              <a:t>Getachew</a:t>
            </a:r>
            <a:r>
              <a:rPr lang="en-US" dirty="0" smtClean="0"/>
              <a:t>)</a:t>
            </a:r>
          </a:p>
          <a:p>
            <a:r>
              <a:rPr lang="en-US" dirty="0" smtClean="0"/>
              <a:t>Level 6-7(Team manager:- Nathan </a:t>
            </a:r>
            <a:r>
              <a:rPr lang="en-US" dirty="0" err="1" smtClean="0"/>
              <a:t>Mattewos</a:t>
            </a:r>
            <a:r>
              <a:rPr lang="en-US" dirty="0" smtClean="0"/>
              <a:t>)</a:t>
            </a:r>
          </a:p>
          <a:p>
            <a:r>
              <a:rPr lang="en-US" dirty="0" smtClean="0"/>
              <a:t>Game development Procedures</a:t>
            </a:r>
          </a:p>
          <a:p>
            <a:r>
              <a:rPr lang="en-US" dirty="0" smtClean="0"/>
              <a:t>Mockups</a:t>
            </a:r>
          </a:p>
          <a:p>
            <a:r>
              <a:rPr lang="en-US" dirty="0" smtClean="0"/>
              <a:t>Introduction Video</a:t>
            </a:r>
          </a:p>
          <a:p>
            <a:pPr>
              <a:buNone/>
            </a:pPr>
            <a:endParaRPr lang="en-US" dirty="0" smtClean="0"/>
          </a:p>
          <a:p>
            <a:endParaRPr lang="en-US"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228600" y="228600"/>
            <a:ext cx="8915400" cy="6248400"/>
          </a:xfrm>
        </p:spPr>
        <p:txBody>
          <a:bodyPr>
            <a:noAutofit/>
          </a:bodyPr>
          <a:lstStyle/>
          <a:p>
            <a:pPr fontAlgn="base">
              <a:spcBef>
                <a:spcPct val="0"/>
              </a:spcBef>
              <a:spcAft>
                <a:spcPct val="0"/>
              </a:spcAft>
              <a:tabLst>
                <a:tab pos="1344613" algn="l"/>
              </a:tabLst>
            </a:pPr>
            <a:endParaRPr kumimoji="0" lang="en-US" b="1"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endParaRPr>
          </a:p>
          <a:p>
            <a:pPr fontAlgn="base">
              <a:spcBef>
                <a:spcPct val="0"/>
              </a:spcBef>
              <a:spcAft>
                <a:spcPct val="0"/>
              </a:spcAft>
              <a:tabLst>
                <a:tab pos="1344613" algn="l"/>
              </a:tabLst>
            </a:pPr>
            <a:endParaRPr lang="en-US" b="1" dirty="0" smtClean="0">
              <a:solidFill>
                <a:schemeClr val="tx1"/>
              </a:solidFill>
              <a:latin typeface="Calibri" pitchFamily="34" charset="0"/>
              <a:ea typeface="Calibri" pitchFamily="34" charset="0"/>
              <a:cs typeface="Times New Roman" pitchFamily="18" charset="0"/>
            </a:endParaRPr>
          </a:p>
          <a:p>
            <a:pPr fontAlgn="base">
              <a:spcBef>
                <a:spcPct val="0"/>
              </a:spcBef>
              <a:spcAft>
                <a:spcPct val="0"/>
              </a:spcAft>
              <a:tabLst>
                <a:tab pos="1344613" algn="l"/>
              </a:tabLst>
            </a:pPr>
            <a:endParaRPr kumimoji="0" lang="en-US" b="1"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endParaRPr>
          </a:p>
          <a:p>
            <a:pPr fontAlgn="base">
              <a:spcBef>
                <a:spcPct val="0"/>
              </a:spcBef>
              <a:spcAft>
                <a:spcPct val="0"/>
              </a:spcAft>
              <a:tabLst>
                <a:tab pos="1344613" algn="l"/>
              </a:tabLst>
            </a:pPr>
            <a:endParaRPr lang="en-US" b="1" dirty="0" smtClean="0">
              <a:solidFill>
                <a:schemeClr val="tx1"/>
              </a:solidFill>
              <a:latin typeface="Calibri" pitchFamily="34" charset="0"/>
              <a:ea typeface="Calibri" pitchFamily="34" charset="0"/>
              <a:cs typeface="Times New Roman" pitchFamily="18" charset="0"/>
            </a:endParaRPr>
          </a:p>
          <a:p>
            <a:pPr fontAlgn="base">
              <a:spcBef>
                <a:spcPct val="0"/>
              </a:spcBef>
              <a:spcAft>
                <a:spcPct val="0"/>
              </a:spcAft>
              <a:tabLst>
                <a:tab pos="1344613" algn="l"/>
              </a:tabLst>
            </a:pPr>
            <a:endParaRPr kumimoji="0" lang="en-US" b="1"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endParaRPr>
          </a:p>
          <a:p>
            <a:pPr fontAlgn="base">
              <a:spcBef>
                <a:spcPct val="0"/>
              </a:spcBef>
              <a:spcAft>
                <a:spcPct val="0"/>
              </a:spcAft>
              <a:tabLst>
                <a:tab pos="1344613" algn="l"/>
              </a:tabLst>
            </a:pPr>
            <a:endParaRPr lang="en-US" b="1" dirty="0" smtClean="0">
              <a:solidFill>
                <a:schemeClr val="tx1"/>
              </a:solidFill>
              <a:latin typeface="Calibri" pitchFamily="34" charset="0"/>
              <a:ea typeface="Calibri" pitchFamily="34" charset="0"/>
              <a:cs typeface="Times New Roman" pitchFamily="18" charset="0"/>
            </a:endParaRPr>
          </a:p>
          <a:p>
            <a:pPr fontAlgn="base">
              <a:spcBef>
                <a:spcPct val="0"/>
              </a:spcBef>
              <a:spcAft>
                <a:spcPct val="0"/>
              </a:spcAft>
              <a:tabLst>
                <a:tab pos="1344613" algn="l"/>
              </a:tabLst>
            </a:pPr>
            <a:r>
              <a:rPr kumimoji="0" lang="en-US" b="1"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Environment:</a:t>
            </a:r>
            <a:r>
              <a:rPr kumimoji="0" lang="en-US"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 is the location and its surrounding for the level 4 action takes place. The location changes from scene to scene.</a:t>
            </a:r>
            <a:endParaRPr kumimoji="0" lang="en-US" b="0" i="0" u="none" strike="noStrike" cap="none" normalizeH="0" baseline="0" dirty="0" smtClean="0">
              <a:ln>
                <a:noFill/>
              </a:ln>
              <a:solidFill>
                <a:schemeClr val="tx1"/>
              </a:solidFill>
              <a:effectLst/>
              <a:latin typeface="Arial" pitchFamily="34" charset="0"/>
              <a:cs typeface="Arial" pitchFamily="34" charset="0"/>
            </a:endParaRPr>
          </a:p>
          <a:p>
            <a:pPr lvl="0" eaLnBrk="0" fontAlgn="base" hangingPunct="0">
              <a:spcBef>
                <a:spcPct val="0"/>
              </a:spcBef>
              <a:spcAft>
                <a:spcPct val="0"/>
              </a:spcAft>
              <a:tabLst>
                <a:tab pos="1344613" algn="l"/>
              </a:tabLst>
            </a:pPr>
            <a:r>
              <a:rPr kumimoji="0" lang="en-US"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There will be mountain </a:t>
            </a:r>
            <a:r>
              <a:rPr kumimoji="0" lang="en-US" b="0" i="0" u="none" strike="noStrike" cap="none" normalizeH="0" baseline="0" dirty="0" err="1" smtClean="0">
                <a:ln>
                  <a:noFill/>
                </a:ln>
                <a:solidFill>
                  <a:schemeClr val="tx1"/>
                </a:solidFill>
                <a:effectLst/>
                <a:latin typeface="Calibri" pitchFamily="34" charset="0"/>
                <a:ea typeface="Calibri" pitchFamily="34" charset="0"/>
                <a:cs typeface="Times New Roman" pitchFamily="18" charset="0"/>
              </a:rPr>
              <a:t>in,which</a:t>
            </a:r>
            <a:r>
              <a:rPr kumimoji="0" lang="en-US"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 the Ethiopian's (Ras </a:t>
            </a:r>
            <a:r>
              <a:rPr kumimoji="0" lang="en-US" b="0" i="0" u="none" strike="noStrike" cap="none" normalizeH="0" baseline="0" dirty="0" err="1" smtClean="0">
                <a:ln>
                  <a:noFill/>
                </a:ln>
                <a:solidFill>
                  <a:schemeClr val="tx1"/>
                </a:solidFill>
                <a:effectLst/>
                <a:latin typeface="Calibri" pitchFamily="34" charset="0"/>
                <a:ea typeface="Calibri" pitchFamily="34" charset="0"/>
                <a:cs typeface="Times New Roman" pitchFamily="18" charset="0"/>
              </a:rPr>
              <a:t>Alula's</a:t>
            </a:r>
            <a:r>
              <a:rPr kumimoji="0" lang="en-US"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 position</a:t>
            </a:r>
            <a:r>
              <a:rPr kumimoji="0" lang="en-US" b="0" i="0" u="none" strike="noStrike" cap="none" normalizeH="0" baseline="0" dirty="0" smtClean="0">
                <a:ln>
                  <a:noFill/>
                </a:ln>
                <a:solidFill>
                  <a:schemeClr val="tx1"/>
                </a:solidFill>
                <a:effectLst/>
                <a:latin typeface="Calibri" pitchFamily="34" charset="0"/>
                <a:ea typeface="Times New Roman" pitchFamily="18" charset="0"/>
                <a:cs typeface="Times New Roman" pitchFamily="18" charset="0"/>
              </a:rPr>
              <a:t>)</a:t>
            </a:r>
            <a:endParaRPr kumimoji="0" lang="en-US" b="0" i="0" u="none" strike="noStrike" cap="none" normalizeH="0" baseline="0" dirty="0" smtClean="0">
              <a:ln>
                <a:noFill/>
              </a:ln>
              <a:solidFill>
                <a:schemeClr val="tx1"/>
              </a:solidFill>
              <a:effectLst/>
              <a:latin typeface="Arial" pitchFamily="34" charset="0"/>
              <a:cs typeface="Arial" pitchFamily="34" charset="0"/>
            </a:endParaRPr>
          </a:p>
          <a:p>
            <a:pPr lvl="0" eaLnBrk="0" fontAlgn="base" hangingPunct="0">
              <a:spcBef>
                <a:spcPct val="0"/>
              </a:spcBef>
              <a:spcAft>
                <a:spcPct val="0"/>
              </a:spcAft>
              <a:tabLst>
                <a:tab pos="1344613" algn="l"/>
              </a:tabLst>
            </a:pPr>
            <a:r>
              <a:rPr kumimoji="0" lang="en-US"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one mountain for </a:t>
            </a:r>
            <a:r>
              <a:rPr kumimoji="0" lang="en-US" b="0" i="0" u="none" strike="noStrike" cap="none" normalizeH="0" baseline="0" dirty="0" err="1" smtClean="0">
                <a:ln>
                  <a:noFill/>
                </a:ln>
                <a:solidFill>
                  <a:schemeClr val="tx1"/>
                </a:solidFill>
                <a:effectLst/>
                <a:latin typeface="Calibri" pitchFamily="34" charset="0"/>
                <a:ea typeface="Calibri" pitchFamily="34" charset="0"/>
                <a:cs typeface="Times New Roman" pitchFamily="18" charset="0"/>
              </a:rPr>
              <a:t>KidaneMeret,then</a:t>
            </a:r>
            <a:r>
              <a:rPr kumimoji="0" lang="en-US"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 Italian brigades</a:t>
            </a:r>
            <a:r>
              <a:rPr kumimoji="0" lang="en-US" b="0" i="0" u="none" strike="noStrike" cap="none" normalizeH="0" baseline="0" dirty="0" smtClean="0">
                <a:ln>
                  <a:noFill/>
                </a:ln>
                <a:solidFill>
                  <a:schemeClr val="tx1"/>
                </a:solidFill>
                <a:effectLst/>
                <a:latin typeface="Calibri" pitchFamily="34" charset="0"/>
                <a:ea typeface="Times New Roman" pitchFamily="18" charset="0"/>
                <a:cs typeface="Times New Roman" pitchFamily="18" charset="0"/>
              </a:rPr>
              <a:t> (Albertone's askari brigade) was the first to encounter the onrush of Ethiopians at 6:00, near KidaneMeret, where the Ethiopians had managed to set up their mountain artillery.</a:t>
            </a:r>
            <a:endParaRPr kumimoji="0" lang="en-US" b="0" i="0" u="none" strike="noStrike" cap="none" normalizeH="0" baseline="0" dirty="0" smtClean="0">
              <a:ln>
                <a:noFill/>
              </a:ln>
              <a:solidFill>
                <a:schemeClr val="tx1"/>
              </a:solidFill>
              <a:effectLst/>
              <a:latin typeface="Arial" pitchFamily="34" charset="0"/>
              <a:cs typeface="Arial" pitchFamily="34" charset="0"/>
            </a:endParaRPr>
          </a:p>
          <a:p>
            <a:pPr lvl="0" eaLnBrk="0" fontAlgn="base" hangingPunct="0">
              <a:spcBef>
                <a:spcPct val="0"/>
              </a:spcBef>
              <a:spcAft>
                <a:spcPct val="0"/>
              </a:spcAft>
              <a:tabLst>
                <a:tab pos="1344613" algn="l"/>
              </a:tabLst>
            </a:pPr>
            <a:r>
              <a:rPr kumimoji="0" lang="en-US"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The fight locations with the soldiers encountered: These places are fictional. (The fights did occur only that the places might not be accurate),The overall terrain where the player operates</a:t>
            </a:r>
          </a:p>
          <a:p>
            <a:pPr lvl="0" eaLnBrk="0" fontAlgn="base" hangingPunct="0">
              <a:spcBef>
                <a:spcPct val="0"/>
              </a:spcBef>
              <a:spcAft>
                <a:spcPct val="0"/>
              </a:spcAft>
              <a:tabLst>
                <a:tab pos="1344613" algn="l"/>
              </a:tabLst>
            </a:pPr>
            <a:endParaRPr kumimoji="0" lang="en-US"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endParaRPr>
          </a:p>
          <a:p>
            <a:pPr lvl="0" eaLnBrk="0" fontAlgn="base" hangingPunct="0">
              <a:spcBef>
                <a:spcPct val="0"/>
              </a:spcBef>
              <a:spcAft>
                <a:spcPct val="0"/>
              </a:spcAft>
              <a:tabLst>
                <a:tab pos="1344613" algn="l"/>
              </a:tabLst>
            </a:pPr>
            <a:r>
              <a:rPr lang="en-US" b="1" dirty="0" smtClean="0">
                <a:solidFill>
                  <a:schemeClr val="tx1"/>
                </a:solidFill>
              </a:rPr>
              <a:t>Environmental Sounds</a:t>
            </a:r>
            <a:r>
              <a:rPr lang="en-US" dirty="0" smtClean="0">
                <a:solidFill>
                  <a:schemeClr val="tx1"/>
                </a:solidFill>
              </a:rPr>
              <a:t>:- Is the different background sounds heard during game play. The different sounds are played in accordance of the player location and actions. </a:t>
            </a:r>
            <a:br>
              <a:rPr lang="en-US" dirty="0" smtClean="0">
                <a:solidFill>
                  <a:schemeClr val="tx1"/>
                </a:solidFill>
              </a:rPr>
            </a:br>
            <a:r>
              <a:rPr lang="en-US" b="1" u="sng" dirty="0" smtClean="0">
                <a:solidFill>
                  <a:schemeClr val="tx1"/>
                </a:solidFill>
              </a:rPr>
              <a:t>Map: </a:t>
            </a:r>
            <a:r>
              <a:rPr lang="en-US" dirty="0" smtClean="0">
                <a:solidFill>
                  <a:schemeClr val="tx1"/>
                </a:solidFill>
              </a:rPr>
              <a:t>provides information to the user where the players location is.</a:t>
            </a:r>
            <a:br>
              <a:rPr lang="en-US" dirty="0" smtClean="0">
                <a:solidFill>
                  <a:schemeClr val="tx1"/>
                </a:solidFill>
              </a:rPr>
            </a:br>
            <a:endParaRPr kumimoji="0" lang="en-US" b="0" i="0" u="none" strike="noStrike" cap="none" normalizeH="0" baseline="0" dirty="0" smtClean="0">
              <a:ln>
                <a:noFill/>
              </a:ln>
              <a:solidFill>
                <a:schemeClr val="tx1"/>
              </a:solidFill>
              <a:effectLst/>
              <a:latin typeface="Arial" pitchFamily="34" charset="0"/>
              <a:cs typeface="Arial" pitchFamily="34" charset="0"/>
            </a:endParaRPr>
          </a:p>
          <a:p>
            <a:endParaRPr lang="en-US" dirty="0" smtClean="0">
              <a:solidFill>
                <a:schemeClr val="tx1"/>
              </a:solidFill>
            </a:endParaRPr>
          </a:p>
          <a:p>
            <a:endParaRPr lang="en-US" dirty="0" smtClean="0">
              <a:solidFill>
                <a:schemeClr val="tx1"/>
              </a:solidFill>
            </a:endParaRPr>
          </a:p>
          <a:p>
            <a:endParaRPr lang="en-US" dirty="0">
              <a:solidFill>
                <a:schemeClr val="tx1"/>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p:nvPr/>
        </p:nvPicPr>
        <p:blipFill>
          <a:blip r:embed="rId2"/>
          <a:srcRect/>
          <a:stretch>
            <a:fillRect/>
          </a:stretch>
        </p:blipFill>
        <p:spPr bwMode="auto">
          <a:xfrm>
            <a:off x="228600" y="0"/>
            <a:ext cx="1907381" cy="3019425"/>
          </a:xfrm>
          <a:prstGeom prst="rect">
            <a:avLst/>
          </a:prstGeom>
          <a:noFill/>
          <a:ln w="9525" algn="in">
            <a:noFill/>
            <a:miter lim="800000"/>
            <a:headEnd/>
            <a:tailEnd/>
          </a:ln>
          <a:effectLst/>
        </p:spPr>
      </p:pic>
      <p:pic>
        <p:nvPicPr>
          <p:cNvPr id="6" name="Picture 5"/>
          <p:cNvPicPr/>
          <p:nvPr/>
        </p:nvPicPr>
        <p:blipFill>
          <a:blip r:embed="rId3"/>
          <a:srcRect/>
          <a:stretch>
            <a:fillRect/>
          </a:stretch>
        </p:blipFill>
        <p:spPr bwMode="auto">
          <a:xfrm>
            <a:off x="6734544" y="300557"/>
            <a:ext cx="2343150" cy="2562225"/>
          </a:xfrm>
          <a:prstGeom prst="rect">
            <a:avLst/>
          </a:prstGeom>
          <a:noFill/>
          <a:ln w="9525" algn="in">
            <a:noFill/>
            <a:miter lim="800000"/>
            <a:headEnd/>
            <a:tailEnd/>
          </a:ln>
          <a:effectLst/>
        </p:spPr>
      </p:pic>
      <p:pic>
        <p:nvPicPr>
          <p:cNvPr id="7" name="Picture 6" descr="battlemap 1 - Italian advance-2"/>
          <p:cNvPicPr/>
          <p:nvPr/>
        </p:nvPicPr>
        <p:blipFill>
          <a:blip r:embed="rId4" cstate="print"/>
          <a:srcRect/>
          <a:stretch>
            <a:fillRect/>
          </a:stretch>
        </p:blipFill>
        <p:spPr bwMode="auto">
          <a:xfrm>
            <a:off x="174160" y="4103112"/>
            <a:ext cx="3049100" cy="2714625"/>
          </a:xfrm>
          <a:prstGeom prst="rect">
            <a:avLst/>
          </a:prstGeom>
          <a:noFill/>
          <a:ln w="9525" algn="in">
            <a:noFill/>
            <a:miter lim="800000"/>
            <a:headEnd/>
            <a:tailEnd/>
          </a:ln>
          <a:effectLst/>
        </p:spPr>
      </p:pic>
      <p:pic>
        <p:nvPicPr>
          <p:cNvPr id="8" name="Picture 7" descr="battlemap 2 - Ethiopian movements"/>
          <p:cNvPicPr/>
          <p:nvPr/>
        </p:nvPicPr>
        <p:blipFill>
          <a:blip r:embed="rId5"/>
          <a:srcRect/>
          <a:stretch>
            <a:fillRect/>
          </a:stretch>
        </p:blipFill>
        <p:spPr bwMode="auto">
          <a:xfrm>
            <a:off x="5935981" y="4188836"/>
            <a:ext cx="3033860" cy="2543175"/>
          </a:xfrm>
          <a:prstGeom prst="rect">
            <a:avLst/>
          </a:prstGeom>
          <a:noFill/>
          <a:ln w="9525" algn="in">
            <a:noFill/>
            <a:miter lim="800000"/>
            <a:headEnd/>
            <a:tailEnd/>
          </a:ln>
          <a:effectLst/>
        </p:spPr>
      </p:pic>
      <p:pic>
        <p:nvPicPr>
          <p:cNvPr id="24578" name="Picture 2"/>
          <p:cNvPicPr>
            <a:picLocks noGrp="1" noChangeAspect="1" noChangeArrowheads="1"/>
          </p:cNvPicPr>
          <p:nvPr>
            <p:ph idx="1"/>
          </p:nvPr>
        </p:nvPicPr>
        <p:blipFill>
          <a:blip r:embed="rId6"/>
          <a:srcRect/>
          <a:stretch>
            <a:fillRect/>
          </a:stretch>
        </p:blipFill>
        <p:spPr bwMode="auto">
          <a:xfrm>
            <a:off x="2209800" y="2286000"/>
            <a:ext cx="4419600" cy="1734853"/>
          </a:xfrm>
          <a:prstGeom prst="rect">
            <a:avLst/>
          </a:prstGeom>
          <a:noFill/>
          <a:ln w="9525">
            <a:noFill/>
            <a:miter lim="800000"/>
            <a:headEnd/>
            <a:tailEnd/>
          </a:ln>
          <a:effectLst/>
        </p:spPr>
      </p:pic>
    </p:spTree>
    <p:extLst>
      <p:ext uri="{BB962C8B-B14F-4D97-AF65-F5344CB8AC3E}">
        <p14:creationId xmlns:p14="http://schemas.microsoft.com/office/powerpoint/2010/main" xmlns="" val="160238936"/>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u="sng" dirty="0"/>
              <a:t>HIGH LEVEL AND DETAILED </a:t>
            </a:r>
            <a:r>
              <a:rPr lang="en-US" b="1" u="sng" dirty="0" smtClean="0"/>
              <a:t>DESIGN</a:t>
            </a:r>
            <a:br>
              <a:rPr lang="en-US" b="1" u="sng" dirty="0" smtClean="0"/>
            </a:br>
            <a:r>
              <a:rPr lang="en-US" sz="2000" b="1" u="sng" dirty="0" smtClean="0"/>
              <a:t>By: </a:t>
            </a:r>
            <a:r>
              <a:rPr lang="en-US" sz="2000" b="1" u="sng" dirty="0" err="1" smtClean="0"/>
              <a:t>Frezer</a:t>
            </a:r>
            <a:r>
              <a:rPr lang="en-US" sz="2000" b="1" u="sng" dirty="0" smtClean="0"/>
              <a:t> </a:t>
            </a:r>
            <a:r>
              <a:rPr lang="en-US" sz="2000" b="1" u="sng" dirty="0" err="1" smtClean="0"/>
              <a:t>Tadese</a:t>
            </a:r>
            <a:endParaRPr lang="en-US" dirty="0"/>
          </a:p>
        </p:txBody>
      </p:sp>
      <p:sp>
        <p:nvSpPr>
          <p:cNvPr id="3" name="Content Placeholder 2"/>
          <p:cNvSpPr>
            <a:spLocks noGrp="1"/>
          </p:cNvSpPr>
          <p:nvPr>
            <p:ph idx="1"/>
          </p:nvPr>
        </p:nvSpPr>
        <p:spPr>
          <a:xfrm>
            <a:off x="628650" y="1346479"/>
            <a:ext cx="7886700" cy="5325626"/>
          </a:xfrm>
        </p:spPr>
        <p:txBody>
          <a:bodyPr>
            <a:normAutofit fontScale="55000" lnSpcReduction="20000"/>
          </a:bodyPr>
          <a:lstStyle/>
          <a:p>
            <a:r>
              <a:rPr lang="en-US" sz="5800" b="1" u="sng" dirty="0"/>
              <a:t>Environment </a:t>
            </a:r>
            <a:endParaRPr lang="en-US" sz="5800" dirty="0"/>
          </a:p>
          <a:p>
            <a:pPr marL="514350" lvl="0" indent="-514350">
              <a:buFont typeface="+mj-lt"/>
              <a:buAutoNum type="arabicPeriod"/>
            </a:pPr>
            <a:r>
              <a:rPr lang="en-US" sz="3600" dirty="0"/>
              <a:t>Check positon change in player          //first move of player (for the first time only)</a:t>
            </a:r>
          </a:p>
          <a:p>
            <a:pPr marL="514350" lvl="0" indent="-514350">
              <a:buFont typeface="+mj-lt"/>
              <a:buAutoNum type="arabicPeriod"/>
            </a:pPr>
            <a:r>
              <a:rPr lang="en-US" sz="3600" dirty="0"/>
              <a:t>Activate notification</a:t>
            </a:r>
          </a:p>
          <a:p>
            <a:pPr marL="514350" lvl="0" indent="-514350">
              <a:buFont typeface="+mj-lt"/>
              <a:buAutoNum type="arabicPeriod"/>
            </a:pPr>
            <a:r>
              <a:rPr lang="en-US" sz="3600" dirty="0"/>
              <a:t>Check if notification is destroyed</a:t>
            </a:r>
          </a:p>
          <a:p>
            <a:pPr marL="514350" lvl="0" indent="-514350">
              <a:buFont typeface="+mj-lt"/>
              <a:buAutoNum type="arabicPeriod"/>
            </a:pPr>
            <a:r>
              <a:rPr lang="en-US" sz="3600" dirty="0"/>
              <a:t>If destroyed save this point as last checkpoint.</a:t>
            </a:r>
          </a:p>
          <a:p>
            <a:pPr marL="514350" lvl="0" indent="-514350">
              <a:buFont typeface="+mj-lt"/>
              <a:buAutoNum type="arabicPeriod"/>
            </a:pPr>
            <a:r>
              <a:rPr lang="en-US" sz="3600" dirty="0"/>
              <a:t>While (1)                                                    // always do this as loop</a:t>
            </a:r>
          </a:p>
          <a:p>
            <a:pPr marL="514350" lvl="0" indent="-514350">
              <a:buFont typeface="+mj-lt"/>
              <a:buAutoNum type="arabicPeriod"/>
            </a:pPr>
            <a:r>
              <a:rPr lang="en-US" sz="3600" dirty="0"/>
              <a:t>Check the distance between enemies’ and the player </a:t>
            </a:r>
          </a:p>
          <a:p>
            <a:pPr marL="514350" indent="-514350">
              <a:buFont typeface="+mj-lt"/>
              <a:buAutoNum type="arabicPeriod"/>
            </a:pPr>
            <a:r>
              <a:rPr lang="en-US" sz="3600" dirty="0"/>
              <a:t>    If in range activate enemies </a:t>
            </a:r>
          </a:p>
          <a:p>
            <a:pPr marL="514350" lvl="0" indent="-514350">
              <a:buFont typeface="+mj-lt"/>
              <a:buAutoNum type="arabicPeriod"/>
            </a:pPr>
            <a:r>
              <a:rPr lang="en-US" sz="3600" dirty="0"/>
              <a:t>Check the distance between player and sound source </a:t>
            </a:r>
          </a:p>
          <a:p>
            <a:pPr marL="514350" indent="-514350">
              <a:buFont typeface="+mj-lt"/>
              <a:buAutoNum type="arabicPeriod"/>
            </a:pPr>
            <a:r>
              <a:rPr lang="en-US" sz="3600" dirty="0"/>
              <a:t>    If in range activate the sound source</a:t>
            </a:r>
          </a:p>
          <a:p>
            <a:pPr marL="514350" lvl="0" indent="-514350">
              <a:buFont typeface="+mj-lt"/>
              <a:buAutoNum type="arabicPeriod"/>
            </a:pPr>
            <a:r>
              <a:rPr lang="en-US" sz="3600" dirty="0"/>
              <a:t> Check the number of remaining enemies </a:t>
            </a:r>
          </a:p>
          <a:p>
            <a:pPr marL="514350" lvl="0" indent="-514350">
              <a:buFont typeface="+mj-lt"/>
              <a:buAutoNum type="arabicPeriod"/>
            </a:pPr>
            <a:r>
              <a:rPr lang="en-US" sz="3600" dirty="0"/>
              <a:t>                    If none</a:t>
            </a:r>
          </a:p>
          <a:p>
            <a:pPr marL="514350" indent="-514350">
              <a:buFont typeface="+mj-lt"/>
              <a:buAutoNum type="arabicPeriod"/>
            </a:pPr>
            <a:r>
              <a:rPr lang="en-US" sz="3600" dirty="0" smtClean="0"/>
              <a:t>                    </a:t>
            </a:r>
            <a:r>
              <a:rPr lang="en-US" sz="3600" dirty="0"/>
              <a:t>Display end of level notification </a:t>
            </a:r>
          </a:p>
          <a:p>
            <a:pPr marL="514350" indent="-514350">
              <a:buFont typeface="+mj-lt"/>
              <a:buAutoNum type="arabicPeriod"/>
            </a:pPr>
            <a:r>
              <a:rPr lang="en-US" sz="3600" dirty="0"/>
              <a:t>                     </a:t>
            </a:r>
            <a:r>
              <a:rPr lang="en-US" sz="3600" dirty="0" smtClean="0"/>
              <a:t>                 </a:t>
            </a:r>
            <a:r>
              <a:rPr lang="en-US" sz="3600" dirty="0"/>
              <a:t>Terminate the level</a:t>
            </a:r>
          </a:p>
        </p:txBody>
      </p:sp>
    </p:spTree>
    <p:extLst>
      <p:ext uri="{BB962C8B-B14F-4D97-AF65-F5344CB8AC3E}">
        <p14:creationId xmlns:p14="http://schemas.microsoft.com/office/powerpoint/2010/main" xmlns="" val="3730431494"/>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411983"/>
            <a:ext cx="7886700" cy="5764981"/>
          </a:xfrm>
        </p:spPr>
        <p:txBody>
          <a:bodyPr>
            <a:normAutofit fontScale="85000" lnSpcReduction="20000"/>
          </a:bodyPr>
          <a:lstStyle/>
          <a:p>
            <a:r>
              <a:rPr lang="en-US" b="1" u="sng" dirty="0"/>
              <a:t>Enemies</a:t>
            </a:r>
            <a:endParaRPr lang="en-US" dirty="0"/>
          </a:p>
          <a:p>
            <a:pPr marL="514350" lvl="0" indent="-514350">
              <a:buFont typeface="+mj-lt"/>
              <a:buAutoNum type="arabicPeriod"/>
            </a:pPr>
            <a:r>
              <a:rPr lang="en-US" dirty="0"/>
              <a:t>while (1)</a:t>
            </a:r>
          </a:p>
          <a:p>
            <a:pPr marL="514350" lvl="0" indent="-514350">
              <a:buFont typeface="+mj-lt"/>
              <a:buAutoNum type="arabicPeriod"/>
            </a:pPr>
            <a:r>
              <a:rPr lang="en-US" dirty="0"/>
              <a:t>    run towards the player </a:t>
            </a:r>
            <a:r>
              <a:rPr lang="en-US" dirty="0" smtClean="0"/>
              <a:t>position</a:t>
            </a:r>
            <a:endParaRPr lang="en-US" dirty="0"/>
          </a:p>
          <a:p>
            <a:pPr marL="514350" lvl="0" indent="-514350">
              <a:buFont typeface="+mj-lt"/>
              <a:buAutoNum type="arabicPeriod"/>
            </a:pPr>
            <a:r>
              <a:rPr lang="en-US" dirty="0"/>
              <a:t>    If in long range </a:t>
            </a:r>
          </a:p>
          <a:p>
            <a:pPr marL="514350" lvl="0" indent="-514350">
              <a:buFont typeface="+mj-lt"/>
              <a:buAutoNum type="arabicPeriod"/>
            </a:pPr>
            <a:r>
              <a:rPr lang="en-US" dirty="0"/>
              <a:t>                 Fire to the player                // to the player position</a:t>
            </a:r>
          </a:p>
          <a:p>
            <a:pPr marL="514350" lvl="0" indent="-514350">
              <a:buFont typeface="+mj-lt"/>
              <a:buAutoNum type="arabicPeriod"/>
            </a:pPr>
            <a:r>
              <a:rPr lang="en-US" dirty="0"/>
              <a:t>    ElseIf  in short range</a:t>
            </a:r>
          </a:p>
          <a:p>
            <a:pPr marL="514350" lvl="0" indent="-514350">
              <a:buFont typeface="+mj-lt"/>
              <a:buAutoNum type="arabicPeriod"/>
            </a:pPr>
            <a:r>
              <a:rPr lang="en-US" dirty="0"/>
              <a:t>                  Perform combat action</a:t>
            </a:r>
          </a:p>
          <a:p>
            <a:pPr marL="514350" lvl="0" indent="-514350">
              <a:buFont typeface="+mj-lt"/>
              <a:buAutoNum type="arabicPeriod"/>
            </a:pPr>
            <a:r>
              <a:rPr lang="en-US" dirty="0"/>
              <a:t>If fired to self </a:t>
            </a:r>
          </a:p>
          <a:p>
            <a:pPr marL="514350" lvl="0" indent="-514350">
              <a:buFont typeface="+mj-lt"/>
              <a:buAutoNum type="arabicPeriod"/>
            </a:pPr>
            <a:r>
              <a:rPr lang="en-US" dirty="0"/>
              <a:t>     Degrade health status</a:t>
            </a:r>
          </a:p>
          <a:p>
            <a:pPr marL="514350" lvl="0" indent="-514350">
              <a:buFont typeface="+mj-lt"/>
              <a:buAutoNum type="arabicPeriod"/>
            </a:pPr>
            <a:r>
              <a:rPr lang="en-US" dirty="0"/>
              <a:t>        If health status reaches zero</a:t>
            </a:r>
          </a:p>
          <a:p>
            <a:pPr marL="514350" lvl="0" indent="-514350">
              <a:buFont typeface="+mj-lt"/>
              <a:buAutoNum type="arabicPeriod"/>
            </a:pPr>
            <a:r>
              <a:rPr lang="en-US" dirty="0"/>
              <a:t>              </a:t>
            </a:r>
            <a:r>
              <a:rPr lang="en-US" dirty="0" smtClean="0"/>
              <a:t>die</a:t>
            </a:r>
          </a:p>
          <a:p>
            <a:pPr marL="514350" lvl="0" indent="-514350">
              <a:buFont typeface="+mj-lt"/>
              <a:buAutoNum type="arabicPeriod"/>
            </a:pPr>
            <a:r>
              <a:rPr lang="en-US" dirty="0"/>
              <a:t>Destroy.</a:t>
            </a:r>
          </a:p>
          <a:p>
            <a:endParaRPr lang="en-US" dirty="0"/>
          </a:p>
        </p:txBody>
      </p:sp>
    </p:spTree>
    <p:extLst>
      <p:ext uri="{BB962C8B-B14F-4D97-AF65-F5344CB8AC3E}">
        <p14:creationId xmlns:p14="http://schemas.microsoft.com/office/powerpoint/2010/main" xmlns="" val="1522343574"/>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idx="1"/>
          </p:nvPr>
        </p:nvSpPr>
        <p:spPr>
          <a:xfrm>
            <a:off x="628650" y="392113"/>
            <a:ext cx="7886700" cy="5784850"/>
          </a:xfrm>
        </p:spPr>
        <p:txBody>
          <a:bodyPr>
            <a:normAutofit fontScale="92500" lnSpcReduction="20000"/>
          </a:bodyPr>
          <a:lstStyle/>
          <a:p>
            <a:r>
              <a:rPr lang="en-US" b="1" u="sng" dirty="0" err="1"/>
              <a:t>Albertone</a:t>
            </a:r>
            <a:endParaRPr lang="en-US" dirty="0"/>
          </a:p>
          <a:p>
            <a:pPr marL="514350" lvl="0" indent="-514350">
              <a:buFont typeface="+mj-lt"/>
              <a:buAutoNum type="arabicPeriod"/>
            </a:pPr>
            <a:r>
              <a:rPr lang="en-US" dirty="0"/>
              <a:t>While(1</a:t>
            </a:r>
            <a:r>
              <a:rPr lang="en-US" b="1" dirty="0"/>
              <a:t>)</a:t>
            </a:r>
            <a:endParaRPr lang="en-US" dirty="0"/>
          </a:p>
          <a:p>
            <a:pPr marL="514350" lvl="0" indent="-514350">
              <a:buFont typeface="+mj-lt"/>
              <a:buAutoNum type="arabicPeriod"/>
            </a:pPr>
            <a:r>
              <a:rPr lang="en-US" b="1" dirty="0"/>
              <a:t>    </a:t>
            </a:r>
            <a:r>
              <a:rPr lang="en-US" dirty="0"/>
              <a:t>run towards the player position</a:t>
            </a:r>
          </a:p>
          <a:p>
            <a:pPr marL="514350" lvl="0" indent="-514350">
              <a:buFont typeface="+mj-lt"/>
              <a:buAutoNum type="arabicPeriod"/>
            </a:pPr>
            <a:r>
              <a:rPr lang="en-US" dirty="0"/>
              <a:t>If  in a reasonable  range</a:t>
            </a:r>
          </a:p>
          <a:p>
            <a:pPr marL="514350" lvl="0" indent="-514350">
              <a:buFont typeface="+mj-lt"/>
              <a:buAutoNum type="arabicPeriod"/>
            </a:pPr>
            <a:r>
              <a:rPr lang="en-US" dirty="0"/>
              <a:t>          Fire to the player</a:t>
            </a:r>
          </a:p>
          <a:p>
            <a:pPr marL="514350" lvl="0" indent="-514350">
              <a:buFont typeface="+mj-lt"/>
              <a:buAutoNum type="arabicPeriod"/>
            </a:pPr>
            <a:r>
              <a:rPr lang="en-US" dirty="0"/>
              <a:t>If fired to self</a:t>
            </a:r>
          </a:p>
          <a:p>
            <a:pPr marL="514350" lvl="0" indent="-514350">
              <a:buFont typeface="+mj-lt"/>
              <a:buAutoNum type="arabicPeriod"/>
            </a:pPr>
            <a:r>
              <a:rPr lang="en-US" dirty="0"/>
              <a:t>      Degrade health status</a:t>
            </a:r>
          </a:p>
          <a:p>
            <a:pPr marL="514350" lvl="0" indent="-514350">
              <a:buFont typeface="+mj-lt"/>
              <a:buAutoNum type="arabicPeriod"/>
            </a:pPr>
            <a:r>
              <a:rPr lang="en-US" dirty="0"/>
              <a:t>       If heath status reaches zero</a:t>
            </a:r>
          </a:p>
          <a:p>
            <a:pPr marL="514350" lvl="0" indent="-514350">
              <a:buFont typeface="+mj-lt"/>
              <a:buAutoNum type="arabicPeriod"/>
            </a:pPr>
            <a:r>
              <a:rPr lang="en-US" dirty="0"/>
              <a:t>           die(Game over)</a:t>
            </a:r>
          </a:p>
          <a:p>
            <a:pPr marL="514350" lvl="0" indent="-514350">
              <a:buFont typeface="+mj-lt"/>
              <a:buAutoNum type="arabicPeriod"/>
            </a:pPr>
            <a:r>
              <a:rPr lang="en-US" dirty="0"/>
              <a:t>If(all the other enemies are dead &amp;&amp; the player aims on self)</a:t>
            </a:r>
          </a:p>
          <a:p>
            <a:pPr marL="514350" lvl="0" indent="-514350">
              <a:buFont typeface="+mj-lt"/>
              <a:buAutoNum type="arabicPeriod"/>
            </a:pPr>
            <a:r>
              <a:rPr lang="en-US" dirty="0"/>
              <a:t>         raise hand up(level passed)</a:t>
            </a:r>
          </a:p>
          <a:p>
            <a:endParaRPr lang="en-US" dirty="0"/>
          </a:p>
        </p:txBody>
      </p:sp>
    </p:spTree>
    <p:extLst>
      <p:ext uri="{BB962C8B-B14F-4D97-AF65-F5344CB8AC3E}">
        <p14:creationId xmlns:p14="http://schemas.microsoft.com/office/powerpoint/2010/main" xmlns="" val="4149548024"/>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2050" name="Picture 2" descr="C:\Users\Samrawit Demeke\Desktop\Capture-map.PNG"/>
          <p:cNvPicPr>
            <a:picLocks noChangeAspect="1" noChangeArrowheads="1"/>
          </p:cNvPicPr>
          <p:nvPr/>
        </p:nvPicPr>
        <p:blipFill>
          <a:blip r:embed="rId2"/>
          <a:srcRect/>
          <a:stretch>
            <a:fillRect/>
          </a:stretch>
        </p:blipFill>
        <p:spPr bwMode="auto">
          <a:xfrm>
            <a:off x="-1371600" y="0"/>
            <a:ext cx="11860791" cy="6858000"/>
          </a:xfrm>
          <a:prstGeom prst="rect">
            <a:avLst/>
          </a:prstGeom>
          <a:blipFill>
            <a:blip r:embed="rId3"/>
            <a:stretch>
              <a:fillRect/>
            </a:stretch>
          </a:blipFill>
        </p:spPr>
      </p:pic>
      <p:sp>
        <p:nvSpPr>
          <p:cNvPr id="5" name="TextBox 4"/>
          <p:cNvSpPr txBox="1"/>
          <p:nvPr/>
        </p:nvSpPr>
        <p:spPr>
          <a:xfrm>
            <a:off x="0" y="1447800"/>
            <a:ext cx="9144000" cy="4524315"/>
          </a:xfrm>
          <a:prstGeom prst="rect">
            <a:avLst/>
          </a:prstGeom>
          <a:noFill/>
        </p:spPr>
        <p:txBody>
          <a:bodyPr wrap="square" rtlCol="0">
            <a:spAutoFit/>
          </a:bodyPr>
          <a:lstStyle/>
          <a:p>
            <a:pPr algn="ctr"/>
            <a:r>
              <a:rPr lang="en-US" sz="7200" dirty="0" smtClean="0"/>
              <a:t>Level 5</a:t>
            </a:r>
          </a:p>
          <a:p>
            <a:pPr algn="ctr"/>
            <a:r>
              <a:rPr lang="en-US" sz="7200" dirty="0" err="1" smtClean="0">
                <a:latin typeface="Power Geez Unicode1" pitchFamily="2" charset="0"/>
              </a:rPr>
              <a:t>ውጊያ</a:t>
            </a:r>
            <a:r>
              <a:rPr lang="en-US" sz="7200" dirty="0" smtClean="0">
                <a:latin typeface="Power Geez Unicode1" pitchFamily="2" charset="0"/>
              </a:rPr>
              <a:t> </a:t>
            </a:r>
            <a:r>
              <a:rPr lang="am-ET" sz="7200" dirty="0" smtClean="0">
                <a:latin typeface="Power Geez Unicode1" pitchFamily="2" charset="0"/>
              </a:rPr>
              <a:t>፭</a:t>
            </a:r>
            <a:endParaRPr lang="en-US" sz="7200" dirty="0" smtClean="0">
              <a:latin typeface="Power Geez Unicode1" pitchFamily="2" charset="0"/>
            </a:endParaRPr>
          </a:p>
          <a:p>
            <a:pPr algn="ctr"/>
            <a:endParaRPr lang="en-US" sz="7200" dirty="0" smtClean="0">
              <a:latin typeface="Power Geez Unicode1" pitchFamily="2" charset="0"/>
            </a:endParaRPr>
          </a:p>
          <a:p>
            <a:pPr algn="ctr"/>
            <a:r>
              <a:rPr lang="en-US" sz="2400" dirty="0" smtClean="0"/>
              <a:t>                                             Prepared by፡  Ibrahim Elias</a:t>
            </a:r>
          </a:p>
          <a:p>
            <a:pPr algn="ctr"/>
            <a:r>
              <a:rPr lang="en-US" sz="2400" dirty="0" smtClean="0"/>
              <a:t>                                                                                </a:t>
            </a:r>
            <a:r>
              <a:rPr lang="en-US" sz="2400" dirty="0" err="1" smtClean="0"/>
              <a:t>Samrawit</a:t>
            </a:r>
            <a:r>
              <a:rPr lang="en-US" sz="2400" dirty="0" smtClean="0"/>
              <a:t> </a:t>
            </a:r>
            <a:r>
              <a:rPr lang="en-US" sz="2400" dirty="0" err="1" smtClean="0"/>
              <a:t>Demeke</a:t>
            </a:r>
            <a:r>
              <a:rPr lang="en-US" sz="2400" dirty="0" smtClean="0"/>
              <a:t> </a:t>
            </a:r>
          </a:p>
          <a:p>
            <a:pPr algn="ctr"/>
            <a:r>
              <a:rPr lang="en-US" sz="2400" dirty="0" smtClean="0"/>
              <a:t>                                                                             </a:t>
            </a:r>
            <a:r>
              <a:rPr lang="en-US" sz="2400" dirty="0" err="1" smtClean="0"/>
              <a:t>Tirusew</a:t>
            </a:r>
            <a:r>
              <a:rPr lang="en-US" sz="2400" dirty="0" smtClean="0"/>
              <a:t> </a:t>
            </a:r>
            <a:r>
              <a:rPr lang="en-US" sz="2400" dirty="0" err="1" smtClean="0"/>
              <a:t>Zerihun</a:t>
            </a:r>
            <a:r>
              <a:rPr lang="en-US" sz="2400" dirty="0" smtClean="0"/>
              <a:t> </a:t>
            </a:r>
            <a:endParaRPr lang="en-US" sz="2400" dirty="0"/>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2050" name="Picture 2" descr="C:\Users\Samrawit Demeke\Desktop\Capture-map.PNG"/>
          <p:cNvPicPr>
            <a:picLocks noChangeAspect="1" noChangeArrowheads="1"/>
          </p:cNvPicPr>
          <p:nvPr/>
        </p:nvPicPr>
        <p:blipFill>
          <a:blip r:embed="rId2"/>
          <a:srcRect/>
          <a:stretch>
            <a:fillRect/>
          </a:stretch>
        </p:blipFill>
        <p:spPr bwMode="auto">
          <a:xfrm>
            <a:off x="-1371600" y="0"/>
            <a:ext cx="11860791" cy="6858000"/>
          </a:xfrm>
          <a:prstGeom prst="rect">
            <a:avLst/>
          </a:prstGeom>
          <a:noFill/>
        </p:spPr>
      </p:pic>
      <p:sp>
        <p:nvSpPr>
          <p:cNvPr id="5" name="TextBox 4"/>
          <p:cNvSpPr txBox="1"/>
          <p:nvPr/>
        </p:nvSpPr>
        <p:spPr>
          <a:xfrm>
            <a:off x="533400" y="1905000"/>
            <a:ext cx="4495800" cy="3108543"/>
          </a:xfrm>
          <a:prstGeom prst="rect">
            <a:avLst/>
          </a:prstGeom>
          <a:noFill/>
        </p:spPr>
        <p:txBody>
          <a:bodyPr wrap="square" rtlCol="0">
            <a:spAutoFit/>
          </a:bodyPr>
          <a:lstStyle/>
          <a:p>
            <a:r>
              <a:rPr lang="en-US" sz="2800" dirty="0" smtClean="0"/>
              <a:t>      The game in this level is based on the fight between the Arimondi Birgade and the Ethiopian mountain artillery soldiers that are later joined by the 25,000 </a:t>
            </a:r>
            <a:r>
              <a:rPr lang="en-US" sz="2800" dirty="0" err="1" smtClean="0"/>
              <a:t>shewans</a:t>
            </a:r>
            <a:r>
              <a:rPr lang="en-US" sz="2800" dirty="0" smtClean="0"/>
              <a:t> from Minilik.</a:t>
            </a:r>
            <a:endParaRPr lang="en-US" sz="2800" dirty="0"/>
          </a:p>
        </p:txBody>
      </p:sp>
      <p:sp>
        <p:nvSpPr>
          <p:cNvPr id="6" name="TextBox 5"/>
          <p:cNvSpPr txBox="1"/>
          <p:nvPr/>
        </p:nvSpPr>
        <p:spPr>
          <a:xfrm>
            <a:off x="685800" y="914400"/>
            <a:ext cx="5334000" cy="923330"/>
          </a:xfrm>
          <a:prstGeom prst="rect">
            <a:avLst/>
          </a:prstGeom>
          <a:noFill/>
        </p:spPr>
        <p:txBody>
          <a:bodyPr wrap="square" rtlCol="0">
            <a:spAutoFit/>
          </a:bodyPr>
          <a:lstStyle/>
          <a:p>
            <a:r>
              <a:rPr lang="en-US" sz="5400" dirty="0" smtClean="0"/>
              <a:t>Game description</a:t>
            </a:r>
            <a:endParaRPr lang="en-US" sz="5400" dirty="0"/>
          </a:p>
        </p:txBody>
      </p:sp>
      <p:pic>
        <p:nvPicPr>
          <p:cNvPr id="4" name="Picture 2" descr="C:\Users\Samrawit Demeke\Documents\SEProject\GDD\slide-GDD\MenelikIIphoto.jpg"/>
          <p:cNvPicPr>
            <a:picLocks noChangeAspect="1" noChangeArrowheads="1"/>
          </p:cNvPicPr>
          <p:nvPr/>
        </p:nvPicPr>
        <p:blipFill>
          <a:blip r:embed="rId3"/>
          <a:srcRect/>
          <a:stretch>
            <a:fillRect/>
          </a:stretch>
        </p:blipFill>
        <p:spPr bwMode="auto">
          <a:xfrm>
            <a:off x="5638800" y="1752600"/>
            <a:ext cx="2819400" cy="3810000"/>
          </a:xfrm>
          <a:prstGeom prst="ellipse">
            <a:avLst/>
          </a:prstGeom>
          <a:ln w="63500" cap="rnd">
            <a:solidFill>
              <a:schemeClr val="bg1">
                <a:lumMod val="95000"/>
              </a:schemeClr>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2050" name="Picture 2" descr="C:\Users\Samrawit Demeke\Desktop\Capture-map.PNG"/>
          <p:cNvPicPr>
            <a:picLocks noChangeAspect="1" noChangeArrowheads="1"/>
          </p:cNvPicPr>
          <p:nvPr/>
        </p:nvPicPr>
        <p:blipFill>
          <a:blip r:embed="rId2"/>
          <a:srcRect/>
          <a:stretch>
            <a:fillRect/>
          </a:stretch>
        </p:blipFill>
        <p:spPr bwMode="auto">
          <a:xfrm>
            <a:off x="-1371600" y="0"/>
            <a:ext cx="11860791" cy="6858000"/>
          </a:xfrm>
          <a:prstGeom prst="rect">
            <a:avLst/>
          </a:prstGeom>
          <a:noFill/>
        </p:spPr>
      </p:pic>
      <p:sp>
        <p:nvSpPr>
          <p:cNvPr id="5" name="TextBox 4"/>
          <p:cNvSpPr txBox="1"/>
          <p:nvPr/>
        </p:nvSpPr>
        <p:spPr>
          <a:xfrm>
            <a:off x="762000" y="762000"/>
            <a:ext cx="6858000" cy="923330"/>
          </a:xfrm>
          <a:prstGeom prst="rect">
            <a:avLst/>
          </a:prstGeom>
          <a:noFill/>
        </p:spPr>
        <p:txBody>
          <a:bodyPr wrap="square" rtlCol="0">
            <a:spAutoFit/>
          </a:bodyPr>
          <a:lstStyle/>
          <a:p>
            <a:r>
              <a:rPr lang="en-US" sz="5400" dirty="0" smtClean="0"/>
              <a:t>Design goals</a:t>
            </a:r>
            <a:endParaRPr lang="en-US" sz="5400" dirty="0"/>
          </a:p>
        </p:txBody>
      </p:sp>
      <p:sp>
        <p:nvSpPr>
          <p:cNvPr id="6" name="TextBox 5"/>
          <p:cNvSpPr txBox="1"/>
          <p:nvPr/>
        </p:nvSpPr>
        <p:spPr>
          <a:xfrm>
            <a:off x="457200" y="1828800"/>
            <a:ext cx="5791200" cy="4154984"/>
          </a:xfrm>
          <a:prstGeom prst="rect">
            <a:avLst/>
          </a:prstGeom>
          <a:noFill/>
        </p:spPr>
        <p:txBody>
          <a:bodyPr wrap="square" rtlCol="0">
            <a:spAutoFit/>
          </a:bodyPr>
          <a:lstStyle/>
          <a:p>
            <a:pPr>
              <a:buFont typeface="Arial" pitchFamily="34" charset="0"/>
              <a:buChar char="•"/>
            </a:pPr>
            <a:r>
              <a:rPr lang="en-US" sz="2400" dirty="0" smtClean="0"/>
              <a:t> Introduce </a:t>
            </a:r>
            <a:r>
              <a:rPr lang="en-US" sz="2400" dirty="0" err="1" smtClean="0"/>
              <a:t>Arimondi</a:t>
            </a:r>
            <a:r>
              <a:rPr lang="en-US" sz="2400" dirty="0" smtClean="0"/>
              <a:t> and the </a:t>
            </a:r>
            <a:r>
              <a:rPr lang="en-US" sz="2400" dirty="0" err="1" smtClean="0"/>
              <a:t>Shewan</a:t>
            </a:r>
            <a:r>
              <a:rPr lang="en-US" sz="2400" dirty="0" smtClean="0"/>
              <a:t> </a:t>
            </a:r>
          </a:p>
          <a:p>
            <a:r>
              <a:rPr lang="en-US" sz="2400" dirty="0" smtClean="0"/>
              <a:t>   forces of </a:t>
            </a:r>
            <a:r>
              <a:rPr lang="en-US" sz="2400" dirty="0" err="1" smtClean="0"/>
              <a:t>Minilik</a:t>
            </a:r>
            <a:r>
              <a:rPr lang="en-US" sz="2400" dirty="0" smtClean="0"/>
              <a:t>.</a:t>
            </a:r>
          </a:p>
          <a:p>
            <a:pPr>
              <a:buFont typeface="Arial" pitchFamily="34" charset="0"/>
              <a:buChar char="•"/>
            </a:pPr>
            <a:r>
              <a:rPr lang="en-US" sz="2400" dirty="0" smtClean="0"/>
              <a:t> Serve as a continuity to Level 4.</a:t>
            </a:r>
          </a:p>
          <a:p>
            <a:pPr>
              <a:buFont typeface="Arial" pitchFamily="34" charset="0"/>
              <a:buChar char="•"/>
            </a:pPr>
            <a:r>
              <a:rPr lang="en-US" sz="2400" dirty="0" smtClean="0"/>
              <a:t> Develop an achievement system that </a:t>
            </a:r>
          </a:p>
          <a:p>
            <a:r>
              <a:rPr lang="en-US" sz="2400" dirty="0" smtClean="0"/>
              <a:t>   rewards the player with more bullets.</a:t>
            </a:r>
          </a:p>
          <a:p>
            <a:pPr>
              <a:buFont typeface="Arial" pitchFamily="34" charset="0"/>
              <a:buChar char="•"/>
            </a:pPr>
            <a:r>
              <a:rPr lang="en-US" sz="2400" dirty="0" smtClean="0"/>
              <a:t> Develop a level that keeps its </a:t>
            </a:r>
          </a:p>
          <a:p>
            <a:r>
              <a:rPr lang="en-US" sz="2400" dirty="0" smtClean="0"/>
              <a:t>   accountability to the actual history</a:t>
            </a:r>
          </a:p>
          <a:p>
            <a:r>
              <a:rPr lang="en-US" sz="2400" dirty="0" smtClean="0"/>
              <a:t>   while still providing entertainment.</a:t>
            </a:r>
          </a:p>
          <a:p>
            <a:pPr>
              <a:buFont typeface="Arial" pitchFamily="34" charset="0"/>
              <a:buChar char="•"/>
            </a:pPr>
            <a:r>
              <a:rPr lang="en-US" sz="2400" dirty="0" smtClean="0"/>
              <a:t> Have art and design that is in sync with </a:t>
            </a:r>
          </a:p>
          <a:p>
            <a:r>
              <a:rPr lang="en-US" sz="2400" dirty="0" smtClean="0"/>
              <a:t>   the previous level as they contain the</a:t>
            </a:r>
          </a:p>
          <a:p>
            <a:r>
              <a:rPr lang="en-US" sz="2400" dirty="0" smtClean="0"/>
              <a:t>   same landscape settings.</a:t>
            </a:r>
            <a:endParaRPr lang="en-US" sz="2400" dirty="0"/>
          </a:p>
        </p:txBody>
      </p:sp>
      <p:pic>
        <p:nvPicPr>
          <p:cNvPr id="3074" name="Picture 2" descr="C:\Users\Samrawit Demeke\Documents\SEProject\GDD\slide-GDD\GIUSEPPE_EDOARDO_ARIMONDI.jpg"/>
          <p:cNvPicPr>
            <a:picLocks noChangeAspect="1" noChangeArrowheads="1"/>
          </p:cNvPicPr>
          <p:nvPr/>
        </p:nvPicPr>
        <p:blipFill>
          <a:blip r:embed="rId3"/>
          <a:srcRect/>
          <a:stretch>
            <a:fillRect/>
          </a:stretch>
        </p:blipFill>
        <p:spPr bwMode="auto">
          <a:xfrm>
            <a:off x="5791200" y="1828800"/>
            <a:ext cx="2737538" cy="3276600"/>
          </a:xfrm>
          <a:prstGeom prst="ellipse">
            <a:avLst/>
          </a:prstGeom>
          <a:ln w="63500" cap="rnd">
            <a:solidFill>
              <a:schemeClr val="bg1"/>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2050" name="Picture 2" descr="C:\Users\Samrawit Demeke\Desktop\Capture-map.PNG"/>
          <p:cNvPicPr>
            <a:picLocks noChangeAspect="1" noChangeArrowheads="1"/>
          </p:cNvPicPr>
          <p:nvPr/>
        </p:nvPicPr>
        <p:blipFill>
          <a:blip r:embed="rId2"/>
          <a:srcRect/>
          <a:stretch>
            <a:fillRect/>
          </a:stretch>
        </p:blipFill>
        <p:spPr bwMode="auto">
          <a:xfrm>
            <a:off x="-1371600" y="0"/>
            <a:ext cx="11860791" cy="6858000"/>
          </a:xfrm>
          <a:prstGeom prst="rect">
            <a:avLst/>
          </a:prstGeom>
          <a:noFill/>
        </p:spPr>
      </p:pic>
      <p:sp>
        <p:nvSpPr>
          <p:cNvPr id="7" name="TextBox 6"/>
          <p:cNvSpPr txBox="1"/>
          <p:nvPr/>
        </p:nvSpPr>
        <p:spPr>
          <a:xfrm>
            <a:off x="609600" y="1905000"/>
            <a:ext cx="8229600" cy="4154984"/>
          </a:xfrm>
          <a:prstGeom prst="rect">
            <a:avLst/>
          </a:prstGeom>
          <a:noFill/>
        </p:spPr>
        <p:txBody>
          <a:bodyPr wrap="square" rtlCol="0">
            <a:spAutoFit/>
          </a:bodyPr>
          <a:lstStyle/>
          <a:p>
            <a:r>
              <a:rPr lang="en-US" sz="2400" dirty="0" smtClean="0"/>
              <a:t>The narration will have this written content:</a:t>
            </a:r>
          </a:p>
          <a:p>
            <a:endParaRPr lang="en-US" sz="2400" dirty="0" smtClean="0"/>
          </a:p>
          <a:p>
            <a:r>
              <a:rPr lang="en-US" sz="2400" dirty="0" err="1" smtClean="0"/>
              <a:t>የአልቤርቶን</a:t>
            </a:r>
            <a:r>
              <a:rPr lang="en-US" sz="2400" dirty="0" smtClean="0"/>
              <a:t> </a:t>
            </a:r>
            <a:r>
              <a:rPr lang="en-US" sz="2400" dirty="0" err="1" smtClean="0"/>
              <a:t>ወታደሮች</a:t>
            </a:r>
            <a:r>
              <a:rPr lang="en-US" sz="2400" dirty="0" smtClean="0"/>
              <a:t> </a:t>
            </a:r>
            <a:r>
              <a:rPr lang="en-US" sz="2400" dirty="0" err="1" smtClean="0"/>
              <a:t>ሲሸሹ</a:t>
            </a:r>
            <a:r>
              <a:rPr lang="en-US" sz="2400" dirty="0" smtClean="0"/>
              <a:t> </a:t>
            </a:r>
            <a:r>
              <a:rPr lang="en-US" sz="2400" dirty="0" err="1" smtClean="0"/>
              <a:t>የተቀላቀሉት</a:t>
            </a:r>
            <a:r>
              <a:rPr lang="en-US" sz="2400" dirty="0" smtClean="0"/>
              <a:t> </a:t>
            </a:r>
            <a:r>
              <a:rPr lang="en-US" sz="2400" dirty="0" err="1" smtClean="0"/>
              <a:t>የአሪሞንዲን</a:t>
            </a:r>
            <a:r>
              <a:rPr lang="en-US" sz="2400" dirty="0" smtClean="0"/>
              <a:t> </a:t>
            </a:r>
            <a:r>
              <a:rPr lang="en-US" sz="2400" dirty="0" err="1" smtClean="0"/>
              <a:t>ጦር</a:t>
            </a:r>
            <a:r>
              <a:rPr lang="en-US" sz="2400" dirty="0" smtClean="0"/>
              <a:t> </a:t>
            </a:r>
            <a:r>
              <a:rPr lang="en-US" sz="2400" dirty="0" err="1" smtClean="0"/>
              <a:t>ነበር</a:t>
            </a:r>
            <a:r>
              <a:rPr lang="en-US" sz="2400" dirty="0" smtClean="0"/>
              <a:t>፡፡ </a:t>
            </a:r>
            <a:r>
              <a:rPr lang="en-US" sz="2400" dirty="0" err="1" smtClean="0"/>
              <a:t>የአሪሞንዲ</a:t>
            </a:r>
            <a:r>
              <a:rPr lang="en-US" sz="2400" dirty="0" smtClean="0"/>
              <a:t> </a:t>
            </a:r>
            <a:r>
              <a:rPr lang="en-US" sz="2400" dirty="0" err="1" smtClean="0"/>
              <a:t>ጦር</a:t>
            </a:r>
            <a:r>
              <a:rPr lang="en-US" sz="2400" dirty="0" smtClean="0"/>
              <a:t> </a:t>
            </a:r>
            <a:r>
              <a:rPr lang="en-US" sz="2400" dirty="0" err="1" smtClean="0"/>
              <a:t>ኢትዮጲያውያኑን</a:t>
            </a:r>
            <a:r>
              <a:rPr lang="en-US" sz="2400" dirty="0" smtClean="0"/>
              <a:t> </a:t>
            </a:r>
            <a:r>
              <a:rPr lang="en-US" sz="2400" dirty="0" err="1" smtClean="0"/>
              <a:t>ለሁለት</a:t>
            </a:r>
            <a:r>
              <a:rPr lang="en-US" sz="2400" dirty="0" smtClean="0"/>
              <a:t> </a:t>
            </a:r>
            <a:r>
              <a:rPr lang="en-US" sz="2400" dirty="0" err="1" smtClean="0"/>
              <a:t>ሰዓታት</a:t>
            </a:r>
            <a:r>
              <a:rPr lang="en-US" sz="2400" dirty="0" smtClean="0"/>
              <a:t> </a:t>
            </a:r>
            <a:r>
              <a:rPr lang="en-US" sz="2400" dirty="0" err="1" smtClean="0"/>
              <a:t>ያህል</a:t>
            </a:r>
            <a:r>
              <a:rPr lang="en-US" sz="2400" dirty="0" smtClean="0"/>
              <a:t> </a:t>
            </a:r>
            <a:r>
              <a:rPr lang="en-US" sz="2400" dirty="0" err="1" smtClean="0"/>
              <a:t>ሊከላከል</a:t>
            </a:r>
            <a:r>
              <a:rPr lang="en-US" sz="2400" dirty="0" smtClean="0"/>
              <a:t> </a:t>
            </a:r>
            <a:r>
              <a:rPr lang="en-US" sz="2400" dirty="0" err="1" smtClean="0"/>
              <a:t>ቢችልም</a:t>
            </a:r>
            <a:r>
              <a:rPr lang="en-US" sz="2400" dirty="0" smtClean="0"/>
              <a:t> </a:t>
            </a:r>
            <a:r>
              <a:rPr lang="en-US" sz="2400" dirty="0" err="1" smtClean="0"/>
              <a:t>ከምንሊክ</a:t>
            </a:r>
            <a:r>
              <a:rPr lang="en-US" sz="2400" dirty="0" smtClean="0"/>
              <a:t> </a:t>
            </a:r>
            <a:r>
              <a:rPr lang="en-US" sz="2400" dirty="0" err="1" smtClean="0"/>
              <a:t>የሚመጣው</a:t>
            </a:r>
            <a:r>
              <a:rPr lang="en-US" sz="2400" dirty="0" smtClean="0"/>
              <a:t> 25,000 </a:t>
            </a:r>
            <a:r>
              <a:rPr lang="en-US" sz="2400" dirty="0" err="1" smtClean="0"/>
              <a:t>ጦር</a:t>
            </a:r>
            <a:r>
              <a:rPr lang="en-US" sz="2400" dirty="0" smtClean="0"/>
              <a:t> </a:t>
            </a:r>
            <a:r>
              <a:rPr lang="en-US" sz="2400" dirty="0" err="1" smtClean="0"/>
              <a:t>ድምጥማጡን</a:t>
            </a:r>
            <a:r>
              <a:rPr lang="en-US" sz="2400" dirty="0" smtClean="0"/>
              <a:t> </a:t>
            </a:r>
            <a:r>
              <a:rPr lang="en-US" sz="2400" dirty="0" err="1" smtClean="0"/>
              <a:t>ያጠፋዋል</a:t>
            </a:r>
            <a:r>
              <a:rPr lang="en-US" sz="2400" dirty="0" smtClean="0"/>
              <a:t>፡፡ </a:t>
            </a:r>
            <a:r>
              <a:rPr lang="en-US" sz="2400" dirty="0" err="1" smtClean="0"/>
              <a:t>የምንሊክ</a:t>
            </a:r>
            <a:r>
              <a:rPr lang="en-US" sz="2400" dirty="0" smtClean="0"/>
              <a:t> </a:t>
            </a:r>
            <a:r>
              <a:rPr lang="en-US" sz="2400" dirty="0" err="1" smtClean="0"/>
              <a:t>ጦር</a:t>
            </a:r>
            <a:r>
              <a:rPr lang="en-US" sz="2400" dirty="0" smtClean="0"/>
              <a:t> </a:t>
            </a:r>
            <a:r>
              <a:rPr lang="en-US" sz="2400" dirty="0" err="1" smtClean="0"/>
              <a:t>እስኪደርስ</a:t>
            </a:r>
            <a:r>
              <a:rPr lang="en-US" sz="2400" dirty="0" smtClean="0"/>
              <a:t> </a:t>
            </a:r>
            <a:r>
              <a:rPr lang="en-US" sz="2400" dirty="0" err="1" smtClean="0"/>
              <a:t>ድረስ</a:t>
            </a:r>
            <a:r>
              <a:rPr lang="en-US" sz="2400" dirty="0" smtClean="0"/>
              <a:t> </a:t>
            </a:r>
            <a:r>
              <a:rPr lang="en-US" sz="2400" dirty="0" err="1" smtClean="0"/>
              <a:t>የአሪሞንዲን</a:t>
            </a:r>
            <a:r>
              <a:rPr lang="en-US" sz="2400" dirty="0" smtClean="0"/>
              <a:t> </a:t>
            </a:r>
            <a:r>
              <a:rPr lang="en-US" sz="2400" dirty="0" err="1" smtClean="0"/>
              <a:t>ጦር</a:t>
            </a:r>
            <a:r>
              <a:rPr lang="en-US" sz="2400" dirty="0" smtClean="0"/>
              <a:t> </a:t>
            </a:r>
            <a:r>
              <a:rPr lang="en-US" sz="2400" dirty="0" err="1" smtClean="0"/>
              <a:t>በመዋጋት</a:t>
            </a:r>
            <a:r>
              <a:rPr lang="en-US" sz="2400" dirty="0" smtClean="0"/>
              <a:t> </a:t>
            </a:r>
            <a:r>
              <a:rPr lang="en-US" sz="2400" dirty="0" err="1" smtClean="0"/>
              <a:t>በሕይወት</a:t>
            </a:r>
            <a:r>
              <a:rPr lang="en-US" sz="2400" dirty="0" smtClean="0"/>
              <a:t> </a:t>
            </a:r>
            <a:r>
              <a:rPr lang="en-US" sz="2400" dirty="0" err="1" smtClean="0"/>
              <a:t>ቆይ</a:t>
            </a:r>
            <a:r>
              <a:rPr lang="en-US" sz="2400" dirty="0" smtClean="0"/>
              <a:t>፡፡ </a:t>
            </a:r>
          </a:p>
          <a:p>
            <a:endParaRPr lang="en-US" sz="2400" dirty="0" smtClean="0"/>
          </a:p>
          <a:p>
            <a:r>
              <a:rPr lang="en-US" sz="2400" dirty="0" smtClean="0"/>
              <a:t>The Amharic narration above will be shown at the beginning of the level. The objective is already mentioned in the introductory narration and the game begins right afterwards.,</a:t>
            </a:r>
          </a:p>
          <a:p>
            <a:endParaRPr lang="en-US" sz="2400" dirty="0"/>
          </a:p>
        </p:txBody>
      </p:sp>
      <p:sp>
        <p:nvSpPr>
          <p:cNvPr id="8" name="TextBox 7"/>
          <p:cNvSpPr txBox="1"/>
          <p:nvPr/>
        </p:nvSpPr>
        <p:spPr>
          <a:xfrm>
            <a:off x="990600" y="990600"/>
            <a:ext cx="5257800" cy="923330"/>
          </a:xfrm>
          <a:prstGeom prst="rect">
            <a:avLst/>
          </a:prstGeom>
          <a:noFill/>
        </p:spPr>
        <p:txBody>
          <a:bodyPr wrap="square" rtlCol="0">
            <a:spAutoFit/>
          </a:bodyPr>
          <a:lstStyle/>
          <a:p>
            <a:r>
              <a:rPr lang="en-US" sz="5400" dirty="0" smtClean="0"/>
              <a:t>Narration video</a:t>
            </a:r>
            <a:endParaRPr lang="en-US" sz="5400" dirty="0"/>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2050" name="Picture 2" descr="C:\Users\Samrawit Demeke\Desktop\Capture-map.PNG"/>
          <p:cNvPicPr>
            <a:picLocks noChangeAspect="1" noChangeArrowheads="1"/>
          </p:cNvPicPr>
          <p:nvPr/>
        </p:nvPicPr>
        <p:blipFill>
          <a:blip r:embed="rId2"/>
          <a:srcRect/>
          <a:stretch>
            <a:fillRect/>
          </a:stretch>
        </p:blipFill>
        <p:spPr bwMode="auto">
          <a:xfrm>
            <a:off x="-1371600" y="0"/>
            <a:ext cx="11860791" cy="6858000"/>
          </a:xfrm>
          <a:prstGeom prst="rect">
            <a:avLst/>
          </a:prstGeom>
          <a:noFill/>
        </p:spPr>
      </p:pic>
      <p:sp>
        <p:nvSpPr>
          <p:cNvPr id="5" name="TextBox 4"/>
          <p:cNvSpPr txBox="1"/>
          <p:nvPr/>
        </p:nvSpPr>
        <p:spPr>
          <a:xfrm>
            <a:off x="685800" y="1219201"/>
            <a:ext cx="5257800" cy="5232202"/>
          </a:xfrm>
          <a:prstGeom prst="rect">
            <a:avLst/>
          </a:prstGeom>
          <a:noFill/>
        </p:spPr>
        <p:txBody>
          <a:bodyPr wrap="square" rtlCol="0">
            <a:spAutoFit/>
          </a:bodyPr>
          <a:lstStyle/>
          <a:p>
            <a:r>
              <a:rPr lang="en-US" sz="2400" b="1" dirty="0" smtClean="0"/>
              <a:t>The order of pictures and narration.</a:t>
            </a:r>
          </a:p>
          <a:p>
            <a:r>
              <a:rPr lang="en-US" sz="2200" dirty="0" smtClean="0"/>
              <a:t>1. </a:t>
            </a:r>
            <a:r>
              <a:rPr lang="en-US" sz="2200" dirty="0" err="1" smtClean="0"/>
              <a:t>የአልቤርቶን</a:t>
            </a:r>
            <a:r>
              <a:rPr lang="en-US" sz="2200" dirty="0" smtClean="0"/>
              <a:t> </a:t>
            </a:r>
            <a:r>
              <a:rPr lang="en-US" sz="2200" dirty="0" err="1" smtClean="0"/>
              <a:t>ወታደሮች</a:t>
            </a:r>
            <a:r>
              <a:rPr lang="en-US" sz="2200" dirty="0" smtClean="0"/>
              <a:t> </a:t>
            </a:r>
            <a:r>
              <a:rPr lang="en-US" sz="2200" dirty="0" err="1" smtClean="0"/>
              <a:t>ሲሸሹ</a:t>
            </a:r>
            <a:r>
              <a:rPr lang="en-US" sz="2200" dirty="0" smtClean="0"/>
              <a:t> </a:t>
            </a:r>
            <a:r>
              <a:rPr lang="en-US" sz="2200" dirty="0" err="1" smtClean="0"/>
              <a:t>የተቀላቀሉት</a:t>
            </a:r>
            <a:r>
              <a:rPr lang="en-US" sz="2200" dirty="0" smtClean="0"/>
              <a:t> </a:t>
            </a:r>
            <a:r>
              <a:rPr lang="en-US" sz="2200" dirty="0" err="1" smtClean="0"/>
              <a:t>የአሪሞንዲን</a:t>
            </a:r>
            <a:r>
              <a:rPr lang="en-US" sz="2200" dirty="0" smtClean="0"/>
              <a:t> </a:t>
            </a:r>
            <a:r>
              <a:rPr lang="en-US" sz="2200" dirty="0" err="1" smtClean="0"/>
              <a:t>ጦር</a:t>
            </a:r>
            <a:r>
              <a:rPr lang="en-US" sz="2200" dirty="0" smtClean="0"/>
              <a:t> </a:t>
            </a:r>
            <a:r>
              <a:rPr lang="en-US" sz="2200" dirty="0" err="1" smtClean="0"/>
              <a:t>ነበር</a:t>
            </a:r>
            <a:r>
              <a:rPr lang="en-US" sz="2200" dirty="0" smtClean="0"/>
              <a:t>፡፡</a:t>
            </a:r>
          </a:p>
          <a:p>
            <a:pPr>
              <a:buFont typeface="Arial" pitchFamily="34" charset="0"/>
              <a:buChar char="•"/>
            </a:pPr>
            <a:r>
              <a:rPr lang="en-US" sz="2200" dirty="0" smtClean="0"/>
              <a:t>Pictures of </a:t>
            </a:r>
            <a:r>
              <a:rPr lang="en-US" sz="2200" dirty="0" err="1" smtClean="0"/>
              <a:t>Arimondi</a:t>
            </a:r>
            <a:r>
              <a:rPr lang="en-US" sz="2200" dirty="0" smtClean="0"/>
              <a:t> and his soldiers will be shown.</a:t>
            </a:r>
          </a:p>
          <a:p>
            <a:r>
              <a:rPr lang="en-US" sz="2200" dirty="0" smtClean="0"/>
              <a:t>2. </a:t>
            </a:r>
            <a:r>
              <a:rPr lang="en-US" sz="2200" dirty="0" err="1" smtClean="0"/>
              <a:t>የአሪሞንዲ</a:t>
            </a:r>
            <a:r>
              <a:rPr lang="en-US" sz="2200" dirty="0" smtClean="0"/>
              <a:t> </a:t>
            </a:r>
            <a:r>
              <a:rPr lang="en-US" sz="2200" dirty="0" err="1" smtClean="0"/>
              <a:t>ጦር</a:t>
            </a:r>
            <a:r>
              <a:rPr lang="en-US" sz="2200" dirty="0" smtClean="0"/>
              <a:t> </a:t>
            </a:r>
            <a:r>
              <a:rPr lang="en-US" sz="2200" dirty="0" err="1" smtClean="0"/>
              <a:t>ኢትዮጲያውያኑን</a:t>
            </a:r>
            <a:r>
              <a:rPr lang="en-US" sz="2200" dirty="0" smtClean="0"/>
              <a:t> </a:t>
            </a:r>
            <a:r>
              <a:rPr lang="en-US" sz="2200" dirty="0" err="1" smtClean="0"/>
              <a:t>ለሁለት</a:t>
            </a:r>
            <a:r>
              <a:rPr lang="en-US" sz="2200" dirty="0" smtClean="0"/>
              <a:t> </a:t>
            </a:r>
            <a:r>
              <a:rPr lang="en-US" sz="2200" dirty="0" err="1" smtClean="0"/>
              <a:t>ሰዓታት</a:t>
            </a:r>
            <a:r>
              <a:rPr lang="en-US" sz="2200" dirty="0" smtClean="0"/>
              <a:t> </a:t>
            </a:r>
            <a:r>
              <a:rPr lang="en-US" sz="2200" dirty="0" err="1" smtClean="0"/>
              <a:t>ያህል</a:t>
            </a:r>
            <a:r>
              <a:rPr lang="en-US" sz="2200" dirty="0" smtClean="0"/>
              <a:t> </a:t>
            </a:r>
            <a:r>
              <a:rPr lang="en-US" sz="2200" dirty="0" err="1" smtClean="0"/>
              <a:t>ሊከላከል</a:t>
            </a:r>
            <a:r>
              <a:rPr lang="en-US" sz="2200" dirty="0" smtClean="0"/>
              <a:t> </a:t>
            </a:r>
            <a:r>
              <a:rPr lang="en-US" sz="2200" dirty="0" err="1" smtClean="0"/>
              <a:t>ቢችልም</a:t>
            </a:r>
            <a:r>
              <a:rPr lang="en-US" sz="2200" dirty="0" smtClean="0"/>
              <a:t> </a:t>
            </a:r>
            <a:r>
              <a:rPr lang="en-US" sz="2200" dirty="0" err="1" smtClean="0"/>
              <a:t>ከምንሊክ</a:t>
            </a:r>
            <a:r>
              <a:rPr lang="en-US" sz="2200" dirty="0" smtClean="0"/>
              <a:t> </a:t>
            </a:r>
            <a:r>
              <a:rPr lang="en-US" sz="2200" dirty="0" err="1" smtClean="0"/>
              <a:t>የሚመጣው</a:t>
            </a:r>
            <a:r>
              <a:rPr lang="en-US" sz="2200" dirty="0" smtClean="0"/>
              <a:t> 25,000 </a:t>
            </a:r>
            <a:r>
              <a:rPr lang="en-US" sz="2200" dirty="0" err="1" smtClean="0"/>
              <a:t>ጦር</a:t>
            </a:r>
            <a:r>
              <a:rPr lang="en-US" sz="2200" dirty="0" smtClean="0"/>
              <a:t> </a:t>
            </a:r>
            <a:r>
              <a:rPr lang="en-US" sz="2200" dirty="0" err="1" smtClean="0"/>
              <a:t>ድምጥማጡን</a:t>
            </a:r>
            <a:r>
              <a:rPr lang="en-US" sz="2200" dirty="0" smtClean="0"/>
              <a:t> </a:t>
            </a:r>
            <a:r>
              <a:rPr lang="en-US" sz="2200" dirty="0" err="1" smtClean="0"/>
              <a:t>ያጠፋዋል</a:t>
            </a:r>
            <a:r>
              <a:rPr lang="en-US" sz="2200" dirty="0" smtClean="0"/>
              <a:t>፡፡</a:t>
            </a:r>
          </a:p>
          <a:p>
            <a:pPr>
              <a:buFont typeface="Arial" pitchFamily="34" charset="0"/>
              <a:buChar char="•"/>
            </a:pPr>
            <a:r>
              <a:rPr lang="en-US" sz="2200" dirty="0" err="1" smtClean="0"/>
              <a:t>Minilik</a:t>
            </a:r>
            <a:r>
              <a:rPr lang="en-US" sz="2200" dirty="0" smtClean="0"/>
              <a:t> along </a:t>
            </a:r>
            <a:r>
              <a:rPr lang="en-US" sz="2200" dirty="0" err="1" smtClean="0"/>
              <a:t>Shewan</a:t>
            </a:r>
            <a:r>
              <a:rPr lang="en-US" sz="2200" dirty="0" smtClean="0"/>
              <a:t> soldiers are shown.</a:t>
            </a:r>
          </a:p>
          <a:p>
            <a:r>
              <a:rPr lang="en-US" sz="2200" dirty="0" smtClean="0"/>
              <a:t>3. </a:t>
            </a:r>
            <a:r>
              <a:rPr lang="en-US" sz="2200" dirty="0" err="1" smtClean="0"/>
              <a:t>የምንሊክ</a:t>
            </a:r>
            <a:r>
              <a:rPr lang="en-US" sz="2200" dirty="0" smtClean="0"/>
              <a:t> </a:t>
            </a:r>
            <a:r>
              <a:rPr lang="en-US" sz="2200" dirty="0" err="1" smtClean="0"/>
              <a:t>ጦር</a:t>
            </a:r>
            <a:r>
              <a:rPr lang="en-US" sz="2200" dirty="0" smtClean="0"/>
              <a:t> </a:t>
            </a:r>
            <a:r>
              <a:rPr lang="en-US" sz="2200" dirty="0" err="1" smtClean="0"/>
              <a:t>እስኪደርስ</a:t>
            </a:r>
            <a:r>
              <a:rPr lang="en-US" sz="2200" dirty="0" smtClean="0"/>
              <a:t> </a:t>
            </a:r>
            <a:r>
              <a:rPr lang="en-US" sz="2200" dirty="0" err="1" smtClean="0"/>
              <a:t>ድረስ</a:t>
            </a:r>
            <a:r>
              <a:rPr lang="en-US" sz="2200" dirty="0" smtClean="0"/>
              <a:t> </a:t>
            </a:r>
            <a:r>
              <a:rPr lang="en-US" sz="2200" dirty="0" err="1" smtClean="0"/>
              <a:t>የአሪሞንዲን</a:t>
            </a:r>
            <a:r>
              <a:rPr lang="en-US" sz="2200" dirty="0" smtClean="0"/>
              <a:t> </a:t>
            </a:r>
            <a:r>
              <a:rPr lang="en-US" sz="2200" dirty="0" err="1" smtClean="0"/>
              <a:t>ጦር</a:t>
            </a:r>
            <a:r>
              <a:rPr lang="en-US" sz="2200" dirty="0" smtClean="0"/>
              <a:t> </a:t>
            </a:r>
            <a:r>
              <a:rPr lang="en-US" sz="2200" dirty="0" err="1" smtClean="0"/>
              <a:t>በመዋጋት</a:t>
            </a:r>
            <a:r>
              <a:rPr lang="en-US" sz="2200" dirty="0" smtClean="0"/>
              <a:t> </a:t>
            </a:r>
            <a:r>
              <a:rPr lang="en-US" sz="2200" dirty="0" err="1" smtClean="0"/>
              <a:t>በሕይወት</a:t>
            </a:r>
            <a:r>
              <a:rPr lang="en-US" sz="2200" dirty="0" smtClean="0"/>
              <a:t> </a:t>
            </a:r>
            <a:r>
              <a:rPr lang="en-US" sz="2200" dirty="0" err="1" smtClean="0"/>
              <a:t>ቆይ</a:t>
            </a:r>
            <a:r>
              <a:rPr lang="en-US" sz="2200" dirty="0" smtClean="0"/>
              <a:t>፡፡ </a:t>
            </a:r>
          </a:p>
          <a:p>
            <a:pPr>
              <a:buFont typeface="Arial" pitchFamily="34" charset="0"/>
              <a:buChar char="•"/>
            </a:pPr>
            <a:r>
              <a:rPr lang="en-US" sz="2200" dirty="0" smtClean="0"/>
              <a:t>The player character is shown holding his weapon with a fierce look on his face to entice our player to a furious state of war.  </a:t>
            </a:r>
          </a:p>
          <a:p>
            <a:endParaRPr lang="en-US" sz="2400" dirty="0"/>
          </a:p>
        </p:txBody>
      </p:sp>
      <p:sp>
        <p:nvSpPr>
          <p:cNvPr id="7" name="TextBox 6"/>
          <p:cNvSpPr txBox="1"/>
          <p:nvPr/>
        </p:nvSpPr>
        <p:spPr>
          <a:xfrm>
            <a:off x="1828800" y="609600"/>
            <a:ext cx="609600" cy="369332"/>
          </a:xfrm>
          <a:prstGeom prst="rect">
            <a:avLst/>
          </a:prstGeom>
          <a:noFill/>
        </p:spPr>
        <p:txBody>
          <a:bodyPr wrap="square" rtlCol="0">
            <a:spAutoFit/>
          </a:bodyPr>
          <a:lstStyle/>
          <a:p>
            <a:endParaRPr lang="en-US" dirty="0"/>
          </a:p>
        </p:txBody>
      </p:sp>
      <p:sp>
        <p:nvSpPr>
          <p:cNvPr id="8" name="TextBox 7"/>
          <p:cNvSpPr txBox="1"/>
          <p:nvPr/>
        </p:nvSpPr>
        <p:spPr>
          <a:xfrm>
            <a:off x="609600" y="381000"/>
            <a:ext cx="8229600" cy="923330"/>
          </a:xfrm>
          <a:prstGeom prst="rect">
            <a:avLst/>
          </a:prstGeom>
          <a:noFill/>
        </p:spPr>
        <p:txBody>
          <a:bodyPr wrap="square" rtlCol="0">
            <a:spAutoFit/>
          </a:bodyPr>
          <a:lstStyle/>
          <a:p>
            <a:r>
              <a:rPr lang="en-US" sz="5400" dirty="0" smtClean="0"/>
              <a:t>Narration video </a:t>
            </a:r>
            <a:r>
              <a:rPr lang="en-US" sz="3600" dirty="0" smtClean="0"/>
              <a:t>(continued)</a:t>
            </a:r>
            <a:endParaRPr lang="en-US" sz="5400" dirty="0"/>
          </a:p>
        </p:txBody>
      </p:sp>
      <p:pic>
        <p:nvPicPr>
          <p:cNvPr id="4" name="Picture 2" descr="C:\Users\Samrawit Demeke\Documents\SEProject\pics\pwarrior.jpg"/>
          <p:cNvPicPr>
            <a:picLocks noChangeAspect="1" noChangeArrowheads="1"/>
          </p:cNvPicPr>
          <p:nvPr/>
        </p:nvPicPr>
        <p:blipFill>
          <a:blip r:embed="rId3"/>
          <a:srcRect/>
          <a:stretch>
            <a:fillRect/>
          </a:stretch>
        </p:blipFill>
        <p:spPr bwMode="auto">
          <a:xfrm>
            <a:off x="6019800" y="1676400"/>
            <a:ext cx="2933700" cy="3683000"/>
          </a:xfrm>
          <a:prstGeom prst="ellipse">
            <a:avLst/>
          </a:prstGeom>
          <a:ln>
            <a:noFill/>
          </a:ln>
          <a:effectLst>
            <a:softEdge rad="112500"/>
          </a:effectLst>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AutoShape 10"/>
          <p:cNvSpPr>
            <a:spLocks noChangeArrowheads="1"/>
          </p:cNvSpPr>
          <p:nvPr/>
        </p:nvSpPr>
        <p:spPr bwMode="auto">
          <a:xfrm rot="16200000">
            <a:off x="4022369" y="1935124"/>
            <a:ext cx="309508" cy="3485111"/>
          </a:xfrm>
          <a:prstGeom prst="upArrow">
            <a:avLst>
              <a:gd name="adj1" fmla="val 28350"/>
              <a:gd name="adj2" fmla="val 74936"/>
            </a:avLst>
          </a:prstGeom>
          <a:ln>
            <a:headEnd/>
            <a:tailEnd/>
          </a:ln>
        </p:spPr>
        <p:style>
          <a:lnRef idx="1">
            <a:schemeClr val="accent1"/>
          </a:lnRef>
          <a:fillRef idx="2">
            <a:schemeClr val="accent1"/>
          </a:fillRef>
          <a:effectRef idx="1">
            <a:schemeClr val="accent1"/>
          </a:effectRef>
          <a:fontRef idx="minor">
            <a:schemeClr val="dk1"/>
          </a:fontRef>
        </p:style>
        <p:txBody>
          <a:bodyPr vert="eaVert" wrap="square" lIns="91440" tIns="45720" rIns="91440" bIns="45720" numCol="1" anchor="t" anchorCtr="0" compatLnSpc="1">
            <a:prstTxWarp prst="textNoShape">
              <a:avLst/>
            </a:prstTxWarp>
          </a:bodyPr>
          <a:lstStyle/>
          <a:p>
            <a:endParaRPr lang="en-US"/>
          </a:p>
        </p:txBody>
      </p:sp>
      <p:sp>
        <p:nvSpPr>
          <p:cNvPr id="15" name="AutoShape 10"/>
          <p:cNvSpPr>
            <a:spLocks noChangeArrowheads="1"/>
          </p:cNvSpPr>
          <p:nvPr/>
        </p:nvSpPr>
        <p:spPr bwMode="auto">
          <a:xfrm rot="5400000">
            <a:off x="3955914" y="1697662"/>
            <a:ext cx="309508" cy="3485111"/>
          </a:xfrm>
          <a:prstGeom prst="upArrow">
            <a:avLst>
              <a:gd name="adj1" fmla="val 28350"/>
              <a:gd name="adj2" fmla="val 74936"/>
            </a:avLst>
          </a:prstGeom>
          <a:ln>
            <a:headEnd/>
            <a:tailEnd/>
          </a:ln>
        </p:spPr>
        <p:style>
          <a:lnRef idx="1">
            <a:schemeClr val="accent1"/>
          </a:lnRef>
          <a:fillRef idx="2">
            <a:schemeClr val="accent1"/>
          </a:fillRef>
          <a:effectRef idx="1">
            <a:schemeClr val="accent1"/>
          </a:effectRef>
          <a:fontRef idx="minor">
            <a:schemeClr val="dk1"/>
          </a:fontRef>
        </p:style>
        <p:txBody>
          <a:bodyPr vert="eaVert" wrap="square" lIns="91440" tIns="45720" rIns="91440" bIns="45720" numCol="1" anchor="t" anchorCtr="0" compatLnSpc="1">
            <a:prstTxWarp prst="textNoShape">
              <a:avLst/>
            </a:prstTxWarp>
          </a:bodyPr>
          <a:lstStyle/>
          <a:p>
            <a:endParaRPr lang="en-US"/>
          </a:p>
        </p:txBody>
      </p:sp>
      <p:sp>
        <p:nvSpPr>
          <p:cNvPr id="14" name="AutoShape 10"/>
          <p:cNvSpPr>
            <a:spLocks noChangeArrowheads="1"/>
          </p:cNvSpPr>
          <p:nvPr/>
        </p:nvSpPr>
        <p:spPr bwMode="auto">
          <a:xfrm rot="10800000">
            <a:off x="4584128" y="1842977"/>
            <a:ext cx="225029" cy="2324986"/>
          </a:xfrm>
          <a:prstGeom prst="upArrow">
            <a:avLst>
              <a:gd name="adj1" fmla="val 28737"/>
              <a:gd name="adj2" fmla="val 67848"/>
            </a:avLst>
          </a:prstGeom>
          <a:ln>
            <a:headEnd/>
            <a:tailEnd/>
          </a:ln>
        </p:spPr>
        <p:style>
          <a:lnRef idx="1">
            <a:schemeClr val="accent1"/>
          </a:lnRef>
          <a:fillRef idx="2">
            <a:schemeClr val="accent1"/>
          </a:fillRef>
          <a:effectRef idx="1">
            <a:schemeClr val="accent1"/>
          </a:effectRef>
          <a:fontRef idx="minor">
            <a:schemeClr val="dk1"/>
          </a:fontRef>
        </p:style>
        <p:txBody>
          <a:bodyPr vert="eaVert" wrap="square" lIns="91440" tIns="45720" rIns="91440" bIns="45720" numCol="1" anchor="t" anchorCtr="0" compatLnSpc="1">
            <a:prstTxWarp prst="textNoShape">
              <a:avLst/>
            </a:prstTxWarp>
          </a:bodyPr>
          <a:lstStyle/>
          <a:p>
            <a:endParaRPr lang="en-US"/>
          </a:p>
        </p:txBody>
      </p:sp>
      <p:sp>
        <p:nvSpPr>
          <p:cNvPr id="2058" name="AutoShape 10"/>
          <p:cNvSpPr>
            <a:spLocks noChangeArrowheads="1"/>
          </p:cNvSpPr>
          <p:nvPr/>
        </p:nvSpPr>
        <p:spPr bwMode="auto">
          <a:xfrm>
            <a:off x="3975414" y="2094614"/>
            <a:ext cx="225029" cy="2222204"/>
          </a:xfrm>
          <a:prstGeom prst="upArrow">
            <a:avLst>
              <a:gd name="adj1" fmla="val 28737"/>
              <a:gd name="adj2" fmla="val 67848"/>
            </a:avLst>
          </a:prstGeom>
          <a:ln>
            <a:headEnd/>
            <a:tailEnd/>
          </a:ln>
        </p:spPr>
        <p:style>
          <a:lnRef idx="1">
            <a:schemeClr val="accent1"/>
          </a:lnRef>
          <a:fillRef idx="2">
            <a:schemeClr val="accent1"/>
          </a:fillRef>
          <a:effectRef idx="1">
            <a:schemeClr val="accent1"/>
          </a:effectRef>
          <a:fontRef idx="minor">
            <a:schemeClr val="dk1"/>
          </a:fontRef>
        </p:style>
        <p:txBody>
          <a:bodyPr vert="eaVert" wrap="square" lIns="91440" tIns="45720" rIns="91440" bIns="45720" numCol="1" anchor="t" anchorCtr="0" compatLnSpc="1">
            <a:prstTxWarp prst="textNoShape">
              <a:avLst/>
            </a:prstTxWarp>
          </a:bodyPr>
          <a:lstStyle/>
          <a:p>
            <a:endParaRPr lang="en-US"/>
          </a:p>
        </p:txBody>
      </p:sp>
      <p:sp>
        <p:nvSpPr>
          <p:cNvPr id="4" name="TextBox 3"/>
          <p:cNvSpPr txBox="1"/>
          <p:nvPr/>
        </p:nvSpPr>
        <p:spPr>
          <a:xfrm>
            <a:off x="1066800" y="457200"/>
            <a:ext cx="6965368" cy="646331"/>
          </a:xfrm>
          <a:prstGeom prst="rect">
            <a:avLst/>
          </a:prstGeom>
          <a:noFill/>
        </p:spPr>
        <p:txBody>
          <a:bodyPr wrap="none" rtlCol="0">
            <a:spAutoFit/>
          </a:bodyPr>
          <a:lstStyle/>
          <a:p>
            <a:r>
              <a:rPr lang="en-US" sz="3600" b="1" u="sng" dirty="0" smtClean="0">
                <a:latin typeface="Algerian" pitchFamily="82" charset="0"/>
              </a:rPr>
              <a:t>Top Level </a:t>
            </a:r>
            <a:r>
              <a:rPr lang="en-US" sz="3600" b="1" u="sng" dirty="0" smtClean="0">
                <a:latin typeface="Algerian" pitchFamily="82" charset="0"/>
              </a:rPr>
              <a:t>Design</a:t>
            </a:r>
            <a:r>
              <a:rPr lang="en-US" sz="2800" dirty="0">
                <a:latin typeface="Algerian" pitchFamily="82" charset="0"/>
              </a:rPr>
              <a:t>	</a:t>
            </a:r>
            <a:r>
              <a:rPr lang="en-US" sz="1600" dirty="0" smtClean="0">
                <a:latin typeface="Algerian" pitchFamily="82" charset="0"/>
              </a:rPr>
              <a:t>By: Biniam Kassahun</a:t>
            </a:r>
            <a:endParaRPr lang="en-US" sz="3600" b="1" u="sng" dirty="0" smtClean="0">
              <a:latin typeface="Algerian" pitchFamily="82" charset="0"/>
            </a:endParaRPr>
          </a:p>
        </p:txBody>
      </p:sp>
      <p:sp>
        <p:nvSpPr>
          <p:cNvPr id="2050" name="Rectangle 2"/>
          <p:cNvSpPr>
            <a:spLocks noChangeArrowheads="1"/>
          </p:cNvSpPr>
          <p:nvPr/>
        </p:nvSpPr>
        <p:spPr bwMode="auto">
          <a:xfrm>
            <a:off x="0" y="0"/>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2051" name="Rectangle 3"/>
          <p:cNvSpPr>
            <a:spLocks noChangeArrowheads="1"/>
          </p:cNvSpPr>
          <p:nvPr/>
        </p:nvSpPr>
        <p:spPr bwMode="auto">
          <a:xfrm>
            <a:off x="0" y="457200"/>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2052" name="AutoShape 4"/>
          <p:cNvSpPr>
            <a:spLocks noChangeArrowheads="1"/>
          </p:cNvSpPr>
          <p:nvPr/>
        </p:nvSpPr>
        <p:spPr bwMode="auto">
          <a:xfrm>
            <a:off x="914400" y="3124200"/>
            <a:ext cx="1471779" cy="532626"/>
          </a:xfrm>
          <a:prstGeom prst="roundRect">
            <a:avLst>
              <a:gd name="adj" fmla="val 16667"/>
            </a:avLst>
          </a:prstGeom>
          <a:ln>
            <a:headEnd/>
            <a:tailEnd/>
          </a:ln>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2000" b="1" i="0" u="none" strike="noStrike" cap="none" normalizeH="0" baseline="0" dirty="0" smtClean="0">
                <a:ln>
                  <a:noFill/>
                </a:ln>
                <a:solidFill>
                  <a:schemeClr val="bg1"/>
                </a:solidFill>
                <a:effectLst/>
                <a:latin typeface="Times New Roman" pitchFamily="18" charset="0"/>
                <a:cs typeface="Arial" pitchFamily="34" charset="0"/>
              </a:rPr>
              <a:t>Object System</a:t>
            </a:r>
            <a:endParaRPr kumimoji="0" lang="en-US" sz="2800" b="0" i="0" u="none" strike="noStrike" cap="none" normalizeH="0" baseline="0" dirty="0" smtClean="0">
              <a:ln>
                <a:noFill/>
              </a:ln>
              <a:solidFill>
                <a:schemeClr val="bg1"/>
              </a:solidFill>
              <a:effectLst/>
              <a:latin typeface="Arial" pitchFamily="34" charset="0"/>
              <a:cs typeface="Arial" pitchFamily="34" charset="0"/>
            </a:endParaRPr>
          </a:p>
        </p:txBody>
      </p:sp>
      <p:sp>
        <p:nvSpPr>
          <p:cNvPr id="2053" name="Oval 5"/>
          <p:cNvSpPr>
            <a:spLocks noChangeArrowheads="1"/>
          </p:cNvSpPr>
          <p:nvPr/>
        </p:nvSpPr>
        <p:spPr bwMode="auto">
          <a:xfrm>
            <a:off x="3042407" y="4279272"/>
            <a:ext cx="2821781" cy="857250"/>
          </a:xfrm>
          <a:prstGeom prst="ellipse">
            <a:avLst/>
          </a:prstGeom>
          <a:ln>
            <a:headEnd/>
            <a:tailEnd/>
          </a:ln>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2800" b="1" i="0" u="none" strike="noStrike" cap="none" normalizeH="0" baseline="0" dirty="0" smtClean="0">
                <a:ln>
                  <a:noFill/>
                </a:ln>
                <a:solidFill>
                  <a:schemeClr val="bg1"/>
                </a:solidFill>
                <a:effectLst/>
                <a:latin typeface="Times New Roman" pitchFamily="18" charset="0"/>
                <a:cs typeface="Arial" pitchFamily="34" charset="0"/>
              </a:rPr>
              <a:t>Game Engine</a:t>
            </a:r>
            <a:endParaRPr kumimoji="0" lang="en-US" sz="1800" b="0" i="0" u="none" strike="noStrike" cap="none" normalizeH="0" baseline="0" dirty="0" smtClean="0">
              <a:ln>
                <a:noFill/>
              </a:ln>
              <a:solidFill>
                <a:schemeClr val="bg1"/>
              </a:solidFill>
              <a:effectLst/>
              <a:latin typeface="Arial" pitchFamily="34" charset="0"/>
              <a:cs typeface="Arial" pitchFamily="34" charset="0"/>
            </a:endParaRPr>
          </a:p>
        </p:txBody>
      </p:sp>
      <p:sp>
        <p:nvSpPr>
          <p:cNvPr id="2054" name="AutoShape 6"/>
          <p:cNvSpPr>
            <a:spLocks noChangeArrowheads="1"/>
          </p:cNvSpPr>
          <p:nvPr/>
        </p:nvSpPr>
        <p:spPr bwMode="auto">
          <a:xfrm flipV="1">
            <a:off x="1520455" y="3842231"/>
            <a:ext cx="1461977" cy="1209675"/>
          </a:xfrm>
          <a:custGeom>
            <a:avLst/>
            <a:gdLst>
              <a:gd name="G0" fmla="+- 14032 0 0"/>
              <a:gd name="G1" fmla="+- 3801 0 0"/>
              <a:gd name="G2" fmla="+- 12158 0 3801"/>
              <a:gd name="G3" fmla="+- G2 0 3801"/>
              <a:gd name="G4" fmla="*/ G3 32768 32059"/>
              <a:gd name="G5" fmla="*/ G4 1 2"/>
              <a:gd name="G6" fmla="+- 21600 0 14032"/>
              <a:gd name="G7" fmla="*/ G6 3801 6079"/>
              <a:gd name="G8" fmla="+- G7 14032 0"/>
              <a:gd name="T0" fmla="*/ 14032 w 21600"/>
              <a:gd name="T1" fmla="*/ 0 h 21600"/>
              <a:gd name="T2" fmla="*/ 14032 w 21600"/>
              <a:gd name="T3" fmla="*/ 12158 h 21600"/>
              <a:gd name="T4" fmla="*/ 2329 w 21600"/>
              <a:gd name="T5" fmla="*/ 21600 h 21600"/>
              <a:gd name="T6" fmla="*/ 21600 w 21600"/>
              <a:gd name="T7" fmla="*/ 6079 h 21600"/>
              <a:gd name="T8" fmla="*/ 17694720 60000 65536"/>
              <a:gd name="T9" fmla="*/ 5898240 60000 65536"/>
              <a:gd name="T10" fmla="*/ 5898240 60000 65536"/>
              <a:gd name="T11" fmla="*/ 0 60000 65536"/>
              <a:gd name="T12" fmla="*/ 12427 w 21600"/>
              <a:gd name="T13" fmla="*/ G1 h 21600"/>
              <a:gd name="T14" fmla="*/ G8 w 21600"/>
              <a:gd name="T15" fmla="*/ G2 h 21600"/>
            </a:gdLst>
            <a:ahLst/>
            <a:cxnLst>
              <a:cxn ang="T8">
                <a:pos x="T0" y="T1"/>
              </a:cxn>
              <a:cxn ang="T9">
                <a:pos x="T2" y="T3"/>
              </a:cxn>
              <a:cxn ang="T10">
                <a:pos x="T4" y="T5"/>
              </a:cxn>
              <a:cxn ang="T11">
                <a:pos x="T6" y="T7"/>
              </a:cxn>
            </a:cxnLst>
            <a:rect l="T12" t="T13" r="T14" b="T15"/>
            <a:pathLst>
              <a:path w="21600" h="21600">
                <a:moveTo>
                  <a:pt x="21600" y="6079"/>
                </a:moveTo>
                <a:lnTo>
                  <a:pt x="14032" y="0"/>
                </a:lnTo>
                <a:lnTo>
                  <a:pt x="14032" y="3801"/>
                </a:lnTo>
                <a:lnTo>
                  <a:pt x="12427" y="3801"/>
                </a:lnTo>
                <a:cubicBezTo>
                  <a:pt x="5564" y="3801"/>
                  <a:pt x="0" y="7543"/>
                  <a:pt x="0" y="12158"/>
                </a:cubicBezTo>
                <a:lnTo>
                  <a:pt x="0" y="21600"/>
                </a:lnTo>
                <a:lnTo>
                  <a:pt x="4657" y="21600"/>
                </a:lnTo>
                <a:lnTo>
                  <a:pt x="4657" y="12158"/>
                </a:lnTo>
                <a:cubicBezTo>
                  <a:pt x="4657" y="10059"/>
                  <a:pt x="8136" y="8357"/>
                  <a:pt x="12427" y="8357"/>
                </a:cubicBezTo>
                <a:lnTo>
                  <a:pt x="14032" y="8357"/>
                </a:lnTo>
                <a:lnTo>
                  <a:pt x="14032" y="12158"/>
                </a:lnTo>
                <a:close/>
              </a:path>
            </a:pathLst>
          </a:custGeom>
          <a:ln>
            <a:headEnd/>
            <a:tailEn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anchor="t" anchorCtr="0" compatLnSpc="1">
            <a:prstTxWarp prst="textNoShape">
              <a:avLst/>
            </a:prstTxWarp>
          </a:bodyPr>
          <a:lstStyle/>
          <a:p>
            <a:endParaRPr lang="en-US"/>
          </a:p>
        </p:txBody>
      </p:sp>
      <p:sp>
        <p:nvSpPr>
          <p:cNvPr id="2055" name="AutoShape 7"/>
          <p:cNvSpPr>
            <a:spLocks noChangeArrowheads="1"/>
          </p:cNvSpPr>
          <p:nvPr/>
        </p:nvSpPr>
        <p:spPr bwMode="auto">
          <a:xfrm>
            <a:off x="5893096" y="3354241"/>
            <a:ext cx="2065373" cy="462848"/>
          </a:xfrm>
          <a:prstGeom prst="roundRect">
            <a:avLst>
              <a:gd name="adj" fmla="val 16667"/>
            </a:avLst>
          </a:prstGeom>
          <a:ln>
            <a:headEnd/>
            <a:tailEnd/>
          </a:ln>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2000" b="1" i="0" u="none" strike="noStrike" cap="none" normalizeH="0" baseline="0" dirty="0" smtClean="0">
                <a:ln>
                  <a:noFill/>
                </a:ln>
                <a:solidFill>
                  <a:schemeClr val="bg1"/>
                </a:solidFill>
                <a:effectLst/>
                <a:latin typeface="Times New Roman" pitchFamily="18" charset="0"/>
                <a:cs typeface="Times New Roman" pitchFamily="18" charset="0"/>
              </a:rPr>
              <a:t>Simulation Controller</a:t>
            </a:r>
            <a:endParaRPr kumimoji="0" lang="en-US" sz="2800" b="0" i="0" u="none" strike="noStrike" cap="none" normalizeH="0" baseline="0" dirty="0" smtClean="0">
              <a:ln>
                <a:noFill/>
              </a:ln>
              <a:solidFill>
                <a:schemeClr val="bg1"/>
              </a:solidFill>
              <a:effectLst/>
              <a:latin typeface="Times New Roman" pitchFamily="18" charset="0"/>
              <a:cs typeface="Times New Roman" pitchFamily="18" charset="0"/>
            </a:endParaRPr>
          </a:p>
        </p:txBody>
      </p:sp>
      <p:sp>
        <p:nvSpPr>
          <p:cNvPr id="2056" name="AutoShape 8"/>
          <p:cNvSpPr>
            <a:spLocks noChangeArrowheads="1"/>
          </p:cNvSpPr>
          <p:nvPr/>
        </p:nvSpPr>
        <p:spPr bwMode="auto">
          <a:xfrm rot="5400000" flipH="1">
            <a:off x="6232230" y="3826170"/>
            <a:ext cx="962025" cy="1386885"/>
          </a:xfrm>
          <a:custGeom>
            <a:avLst/>
            <a:gdLst>
              <a:gd name="G0" fmla="+- 14656 0 0"/>
              <a:gd name="G1" fmla="+- 3592 0 0"/>
              <a:gd name="G2" fmla="+- 12158 0 3592"/>
              <a:gd name="G3" fmla="+- G2 0 3592"/>
              <a:gd name="G4" fmla="*/ G3 32768 32059"/>
              <a:gd name="G5" fmla="*/ G4 1 2"/>
              <a:gd name="G6" fmla="+- 21600 0 14656"/>
              <a:gd name="G7" fmla="*/ G6 3592 6079"/>
              <a:gd name="G8" fmla="+- G7 14656 0"/>
              <a:gd name="T0" fmla="*/ 14656 w 21600"/>
              <a:gd name="T1" fmla="*/ 0 h 21600"/>
              <a:gd name="T2" fmla="*/ 14656 w 21600"/>
              <a:gd name="T3" fmla="*/ 12158 h 21600"/>
              <a:gd name="T4" fmla="*/ 2542 w 21600"/>
              <a:gd name="T5" fmla="*/ 21600 h 21600"/>
              <a:gd name="T6" fmla="*/ 21600 w 21600"/>
              <a:gd name="T7" fmla="*/ 6079 h 21600"/>
              <a:gd name="T8" fmla="*/ 17694720 60000 65536"/>
              <a:gd name="T9" fmla="*/ 5898240 60000 65536"/>
              <a:gd name="T10" fmla="*/ 5898240 60000 65536"/>
              <a:gd name="T11" fmla="*/ 0 60000 65536"/>
              <a:gd name="T12" fmla="*/ 12427 w 21600"/>
              <a:gd name="T13" fmla="*/ G1 h 21600"/>
              <a:gd name="T14" fmla="*/ G8 w 21600"/>
              <a:gd name="T15" fmla="*/ G2 h 21600"/>
            </a:gdLst>
            <a:ahLst/>
            <a:cxnLst>
              <a:cxn ang="T8">
                <a:pos x="T0" y="T1"/>
              </a:cxn>
              <a:cxn ang="T9">
                <a:pos x="T2" y="T3"/>
              </a:cxn>
              <a:cxn ang="T10">
                <a:pos x="T4" y="T5"/>
              </a:cxn>
              <a:cxn ang="T11">
                <a:pos x="T6" y="T7"/>
              </a:cxn>
            </a:cxnLst>
            <a:rect l="T12" t="T13" r="T14" b="T15"/>
            <a:pathLst>
              <a:path w="21600" h="21600">
                <a:moveTo>
                  <a:pt x="21600" y="6079"/>
                </a:moveTo>
                <a:lnTo>
                  <a:pt x="14656" y="0"/>
                </a:lnTo>
                <a:lnTo>
                  <a:pt x="14656" y="3592"/>
                </a:lnTo>
                <a:lnTo>
                  <a:pt x="12427" y="3592"/>
                </a:lnTo>
                <a:cubicBezTo>
                  <a:pt x="5564" y="3592"/>
                  <a:pt x="0" y="7427"/>
                  <a:pt x="0" y="12158"/>
                </a:cubicBezTo>
                <a:lnTo>
                  <a:pt x="0" y="21600"/>
                </a:lnTo>
                <a:lnTo>
                  <a:pt x="5084" y="21600"/>
                </a:lnTo>
                <a:lnTo>
                  <a:pt x="5084" y="12158"/>
                </a:lnTo>
                <a:cubicBezTo>
                  <a:pt x="5084" y="10174"/>
                  <a:pt x="8372" y="8566"/>
                  <a:pt x="12427" y="8566"/>
                </a:cubicBezTo>
                <a:lnTo>
                  <a:pt x="14656" y="8566"/>
                </a:lnTo>
                <a:lnTo>
                  <a:pt x="14656" y="12158"/>
                </a:lnTo>
                <a:close/>
              </a:path>
            </a:pathLst>
          </a:custGeom>
          <a:ln>
            <a:headEnd/>
            <a:tailEn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anchor="t" anchorCtr="0" compatLnSpc="1">
            <a:prstTxWarp prst="textNoShape">
              <a:avLst/>
            </a:prstTxWarp>
          </a:bodyPr>
          <a:lstStyle/>
          <a:p>
            <a:endParaRPr lang="en-US"/>
          </a:p>
        </p:txBody>
      </p:sp>
      <p:sp>
        <p:nvSpPr>
          <p:cNvPr id="2057" name="AutoShape 9"/>
          <p:cNvSpPr>
            <a:spLocks noChangeArrowheads="1"/>
          </p:cNvSpPr>
          <p:nvPr/>
        </p:nvSpPr>
        <p:spPr bwMode="auto">
          <a:xfrm>
            <a:off x="3657600" y="1219200"/>
            <a:ext cx="1427421" cy="483670"/>
          </a:xfrm>
          <a:prstGeom prst="roundRect">
            <a:avLst>
              <a:gd name="adj" fmla="val 16667"/>
            </a:avLst>
          </a:prstGeom>
          <a:ln>
            <a:headEnd/>
            <a:tailEnd/>
          </a:ln>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2000" b="1" i="0" u="none" strike="noStrike" cap="none" normalizeH="0" baseline="0" dirty="0" smtClean="0">
                <a:ln>
                  <a:noFill/>
                </a:ln>
                <a:solidFill>
                  <a:schemeClr val="bg1"/>
                </a:solidFill>
                <a:effectLst/>
                <a:latin typeface="Times New Roman" pitchFamily="18" charset="0"/>
                <a:cs typeface="Times New Roman" pitchFamily="18" charset="0"/>
              </a:rPr>
              <a:t>Data Manager</a:t>
            </a:r>
            <a:endParaRPr kumimoji="0" lang="en-US" sz="2800" b="0" i="0" u="none" strike="noStrike" cap="none" normalizeH="0" baseline="0" dirty="0" smtClean="0">
              <a:ln>
                <a:noFill/>
              </a:ln>
              <a:solidFill>
                <a:schemeClr val="bg1"/>
              </a:solidFill>
              <a:effectLst/>
              <a:latin typeface="Times New Roman" pitchFamily="18" charset="0"/>
              <a:cs typeface="Times New Roman" pitchFamily="18" charset="0"/>
            </a:endParaRPr>
          </a:p>
        </p:txBody>
      </p:sp>
      <p:sp>
        <p:nvSpPr>
          <p:cNvPr id="17" name="Rectangular Callout 16"/>
          <p:cNvSpPr/>
          <p:nvPr/>
        </p:nvSpPr>
        <p:spPr>
          <a:xfrm>
            <a:off x="3886200" y="5562600"/>
            <a:ext cx="3636336" cy="797442"/>
          </a:xfrm>
          <a:prstGeom prst="wedgeRectCallout">
            <a:avLst>
              <a:gd name="adj1" fmla="val -34440"/>
              <a:gd name="adj2" fmla="val -78316"/>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600" dirty="0" smtClean="0">
                <a:solidFill>
                  <a:schemeClr val="bg1"/>
                </a:solidFill>
                <a:latin typeface="Times New Roman" pitchFamily="18" charset="0"/>
                <a:cs typeface="Times New Roman" pitchFamily="18" charset="0"/>
              </a:rPr>
              <a:t>The game engine is responsible for interacting with the player, through the computer hardware and operating system     </a:t>
            </a:r>
            <a:endParaRPr lang="en-US" sz="1400" dirty="0">
              <a:solidFill>
                <a:schemeClr val="bg1"/>
              </a:solidFill>
              <a:latin typeface="Times New Roman" pitchFamily="18" charset="0"/>
              <a:cs typeface="Times New Roman" pitchFamily="18" charset="0"/>
            </a:endParaRPr>
          </a:p>
        </p:txBody>
      </p:sp>
      <p:sp>
        <p:nvSpPr>
          <p:cNvPr id="20" name="Rounded Rectangular Callout 19"/>
          <p:cNvSpPr/>
          <p:nvPr/>
        </p:nvSpPr>
        <p:spPr>
          <a:xfrm>
            <a:off x="5980813" y="2137144"/>
            <a:ext cx="2527892" cy="1063256"/>
          </a:xfrm>
          <a:prstGeom prst="wedgeRoundRectCallout">
            <a:avLst>
              <a:gd name="adj1" fmla="val -37435"/>
              <a:gd name="adj2" fmla="val 6087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latin typeface="Times New Roman" pitchFamily="18" charset="0"/>
                <a:cs typeface="Times New Roman" pitchFamily="18" charset="0"/>
              </a:rPr>
              <a:t>The simulation is the heart of the game itself. This component realizes the virtual world of the game and maintains the rules of the game. </a:t>
            </a:r>
            <a:endParaRPr lang="en-US" sz="1400" dirty="0">
              <a:latin typeface="Times New Roman" pitchFamily="18" charset="0"/>
              <a:cs typeface="Times New Roman" pitchFamily="18" charset="0"/>
            </a:endParaRPr>
          </a:p>
        </p:txBody>
      </p:sp>
      <p:sp>
        <p:nvSpPr>
          <p:cNvPr id="21" name="Rectangular Callout 20"/>
          <p:cNvSpPr/>
          <p:nvPr/>
        </p:nvSpPr>
        <p:spPr>
          <a:xfrm>
            <a:off x="948957" y="1743740"/>
            <a:ext cx="2392325" cy="1297172"/>
          </a:xfrm>
          <a:prstGeom prst="wedgeRectCallout">
            <a:avLst>
              <a:gd name="adj1" fmla="val 62500"/>
              <a:gd name="adj2" fmla="val -6057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latin typeface="Times New Roman" pitchFamily="18" charset="0"/>
                <a:cs typeface="Times New Roman" pitchFamily="18" charset="0"/>
              </a:rPr>
              <a:t>The data manager is responsible for retrieving game data from the file system or some other persistent storage and for managing storage and retrieval of game state for save/load game functionality.</a:t>
            </a:r>
            <a:endParaRPr lang="en-US" dirty="0"/>
          </a:p>
        </p:txBody>
      </p:sp>
      <p:sp>
        <p:nvSpPr>
          <p:cNvPr id="22" name="Rounded Rectangular Callout 21"/>
          <p:cNvSpPr/>
          <p:nvPr/>
        </p:nvSpPr>
        <p:spPr>
          <a:xfrm>
            <a:off x="191386" y="5003626"/>
            <a:ext cx="2227450" cy="1656667"/>
          </a:xfrm>
          <a:prstGeom prst="wedgeRoundRectCallout">
            <a:avLst>
              <a:gd name="adj1" fmla="val -4234"/>
              <a:gd name="adj2" fmla="val -12537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latin typeface="Times New Roman" pitchFamily="18" charset="0"/>
                <a:cs typeface="Times New Roman" pitchFamily="18" charset="0"/>
              </a:rPr>
              <a:t>Game objects represent the actors of the game world. A game object can be either static or dynamic. Static game objects do not react to external stimuli and therefore, do not interact with the world or other game objects. </a:t>
            </a:r>
          </a:p>
        </p:txBody>
      </p:sp>
    </p:spTree>
    <p:extLst>
      <p:ext uri="{BB962C8B-B14F-4D97-AF65-F5344CB8AC3E}">
        <p14:creationId xmlns:p14="http://schemas.microsoft.com/office/powerpoint/2010/main" xmlns="" val="283865684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amond(in)">
                                      <p:cBhvr>
                                        <p:cTn id="7" dur="2000"/>
                                        <p:tgtEl>
                                          <p:spTgt spid="4"/>
                                        </p:tgtEl>
                                      </p:cBhvr>
                                    </p:animEffect>
                                  </p:childTnLst>
                                </p:cTn>
                              </p:par>
                            </p:childTnLst>
                          </p:cTn>
                        </p:par>
                        <p:par>
                          <p:cTn id="8" fill="hold">
                            <p:stCondLst>
                              <p:cond delay="2000"/>
                            </p:stCondLst>
                            <p:childTnLst>
                              <p:par>
                                <p:cTn id="9" presetID="52" presetClass="entr" presetSubtype="0" fill="hold" grpId="0" nodeType="afterEffect">
                                  <p:stCondLst>
                                    <p:cond delay="0"/>
                                  </p:stCondLst>
                                  <p:childTnLst>
                                    <p:set>
                                      <p:cBhvr>
                                        <p:cTn id="10" dur="1" fill="hold">
                                          <p:stCondLst>
                                            <p:cond delay="0"/>
                                          </p:stCondLst>
                                        </p:cTn>
                                        <p:tgtEl>
                                          <p:spTgt spid="2053"/>
                                        </p:tgtEl>
                                        <p:attrNameLst>
                                          <p:attrName>style.visibility</p:attrName>
                                        </p:attrNameLst>
                                      </p:cBhvr>
                                      <p:to>
                                        <p:strVal val="visible"/>
                                      </p:to>
                                    </p:set>
                                    <p:animScale>
                                      <p:cBhvr>
                                        <p:cTn id="11" dur="2000" decel="50000" fill="hold">
                                          <p:stCondLst>
                                            <p:cond delay="0"/>
                                          </p:stCondLst>
                                        </p:cTn>
                                        <p:tgtEl>
                                          <p:spTgt spid="2053"/>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2" dur="2000" decel="50000" fill="hold">
                                          <p:stCondLst>
                                            <p:cond delay="0"/>
                                          </p:stCondLst>
                                        </p:cTn>
                                        <p:tgtEl>
                                          <p:spTgt spid="2053"/>
                                        </p:tgtEl>
                                        <p:attrNameLst>
                                          <p:attrName>ppt_x</p:attrName>
                                          <p:attrName>ppt_y</p:attrName>
                                        </p:attrNameLst>
                                      </p:cBhvr>
                                    </p:animMotion>
                                    <p:animEffect transition="in" filter="fade">
                                      <p:cBhvr>
                                        <p:cTn id="13" dur="2000"/>
                                        <p:tgtEl>
                                          <p:spTgt spid="2053"/>
                                        </p:tgtEl>
                                      </p:cBhvr>
                                    </p:animEffect>
                                  </p:childTnLst>
                                </p:cTn>
                              </p:par>
                            </p:childTnLst>
                          </p:cTn>
                        </p:par>
                        <p:par>
                          <p:cTn id="14" fill="hold">
                            <p:stCondLst>
                              <p:cond delay="4000"/>
                            </p:stCondLst>
                            <p:childTnLst>
                              <p:par>
                                <p:cTn id="15" presetID="2" presetClass="entr" presetSubtype="4" fill="hold" grpId="0" nodeType="afterEffect">
                                  <p:stCondLst>
                                    <p:cond delay="0"/>
                                  </p:stCondLst>
                                  <p:childTnLst>
                                    <p:set>
                                      <p:cBhvr>
                                        <p:cTn id="16" dur="1" fill="hold">
                                          <p:stCondLst>
                                            <p:cond delay="0"/>
                                          </p:stCondLst>
                                        </p:cTn>
                                        <p:tgtEl>
                                          <p:spTgt spid="2055"/>
                                        </p:tgtEl>
                                        <p:attrNameLst>
                                          <p:attrName>style.visibility</p:attrName>
                                        </p:attrNameLst>
                                      </p:cBhvr>
                                      <p:to>
                                        <p:strVal val="visible"/>
                                      </p:to>
                                    </p:set>
                                    <p:anim calcmode="lin" valueType="num">
                                      <p:cBhvr additive="base">
                                        <p:cTn id="17" dur="1000" fill="hold"/>
                                        <p:tgtEl>
                                          <p:spTgt spid="2055"/>
                                        </p:tgtEl>
                                        <p:attrNameLst>
                                          <p:attrName>ppt_x</p:attrName>
                                        </p:attrNameLst>
                                      </p:cBhvr>
                                      <p:tavLst>
                                        <p:tav tm="0">
                                          <p:val>
                                            <p:strVal val="#ppt_x"/>
                                          </p:val>
                                        </p:tav>
                                        <p:tav tm="100000">
                                          <p:val>
                                            <p:strVal val="#ppt_x"/>
                                          </p:val>
                                        </p:tav>
                                      </p:tavLst>
                                    </p:anim>
                                    <p:anim calcmode="lin" valueType="num">
                                      <p:cBhvr additive="base">
                                        <p:cTn id="18" dur="1000" fill="hold"/>
                                        <p:tgtEl>
                                          <p:spTgt spid="2055"/>
                                        </p:tgtEl>
                                        <p:attrNameLst>
                                          <p:attrName>ppt_y</p:attrName>
                                        </p:attrNameLst>
                                      </p:cBhvr>
                                      <p:tavLst>
                                        <p:tav tm="0">
                                          <p:val>
                                            <p:strVal val="1+#ppt_h/2"/>
                                          </p:val>
                                        </p:tav>
                                        <p:tav tm="100000">
                                          <p:val>
                                            <p:strVal val="#ppt_y"/>
                                          </p:val>
                                        </p:tav>
                                      </p:tavLst>
                                    </p:anim>
                                  </p:childTnLst>
                                </p:cTn>
                              </p:par>
                            </p:childTnLst>
                          </p:cTn>
                        </p:par>
                        <p:par>
                          <p:cTn id="19" fill="hold">
                            <p:stCondLst>
                              <p:cond delay="5000"/>
                            </p:stCondLst>
                            <p:childTnLst>
                              <p:par>
                                <p:cTn id="20" presetID="15" presetClass="entr" presetSubtype="0" fill="hold" grpId="0" nodeType="afterEffect">
                                  <p:stCondLst>
                                    <p:cond delay="0"/>
                                  </p:stCondLst>
                                  <p:childTnLst>
                                    <p:set>
                                      <p:cBhvr>
                                        <p:cTn id="21" dur="1" fill="hold">
                                          <p:stCondLst>
                                            <p:cond delay="0"/>
                                          </p:stCondLst>
                                        </p:cTn>
                                        <p:tgtEl>
                                          <p:spTgt spid="2052"/>
                                        </p:tgtEl>
                                        <p:attrNameLst>
                                          <p:attrName>style.visibility</p:attrName>
                                        </p:attrNameLst>
                                      </p:cBhvr>
                                      <p:to>
                                        <p:strVal val="visible"/>
                                      </p:to>
                                    </p:set>
                                    <p:anim calcmode="lin" valueType="num">
                                      <p:cBhvr>
                                        <p:cTn id="22" dur="1000" fill="hold"/>
                                        <p:tgtEl>
                                          <p:spTgt spid="2052"/>
                                        </p:tgtEl>
                                        <p:attrNameLst>
                                          <p:attrName>ppt_w</p:attrName>
                                        </p:attrNameLst>
                                      </p:cBhvr>
                                      <p:tavLst>
                                        <p:tav tm="0">
                                          <p:val>
                                            <p:fltVal val="0"/>
                                          </p:val>
                                        </p:tav>
                                        <p:tav tm="100000">
                                          <p:val>
                                            <p:strVal val="#ppt_w"/>
                                          </p:val>
                                        </p:tav>
                                      </p:tavLst>
                                    </p:anim>
                                    <p:anim calcmode="lin" valueType="num">
                                      <p:cBhvr>
                                        <p:cTn id="23" dur="1000" fill="hold"/>
                                        <p:tgtEl>
                                          <p:spTgt spid="2052"/>
                                        </p:tgtEl>
                                        <p:attrNameLst>
                                          <p:attrName>ppt_h</p:attrName>
                                        </p:attrNameLst>
                                      </p:cBhvr>
                                      <p:tavLst>
                                        <p:tav tm="0">
                                          <p:val>
                                            <p:fltVal val="0"/>
                                          </p:val>
                                        </p:tav>
                                        <p:tav tm="100000">
                                          <p:val>
                                            <p:strVal val="#ppt_h"/>
                                          </p:val>
                                        </p:tav>
                                      </p:tavLst>
                                    </p:anim>
                                    <p:anim calcmode="lin" valueType="num">
                                      <p:cBhvr>
                                        <p:cTn id="24" dur="1000" fill="hold"/>
                                        <p:tgtEl>
                                          <p:spTgt spid="2052"/>
                                        </p:tgtEl>
                                        <p:attrNameLst>
                                          <p:attrName>ppt_x</p:attrName>
                                        </p:attrNameLst>
                                      </p:cBhvr>
                                      <p:tavLst>
                                        <p:tav tm="0" fmla="#ppt_x+(cos(-2*pi*(1-$))*-#ppt_x-sin(-2*pi*(1-$))*(1-#ppt_y))*(1-$)">
                                          <p:val>
                                            <p:fltVal val="0"/>
                                          </p:val>
                                        </p:tav>
                                        <p:tav tm="100000">
                                          <p:val>
                                            <p:fltVal val="1"/>
                                          </p:val>
                                        </p:tav>
                                      </p:tavLst>
                                    </p:anim>
                                    <p:anim calcmode="lin" valueType="num">
                                      <p:cBhvr>
                                        <p:cTn id="25" dur="1000" fill="hold"/>
                                        <p:tgtEl>
                                          <p:spTgt spid="2052"/>
                                        </p:tgtEl>
                                        <p:attrNameLst>
                                          <p:attrName>ppt_y</p:attrName>
                                        </p:attrNameLst>
                                      </p:cBhvr>
                                      <p:tavLst>
                                        <p:tav tm="0" fmla="#ppt_y+(sin(-2*pi*(1-$))*-#ppt_x+cos(-2*pi*(1-$))*(1-#ppt_y))*(1-$)">
                                          <p:val>
                                            <p:fltVal val="0"/>
                                          </p:val>
                                        </p:tav>
                                        <p:tav tm="100000">
                                          <p:val>
                                            <p:fltVal val="1"/>
                                          </p:val>
                                        </p:tav>
                                      </p:tavLst>
                                    </p:anim>
                                  </p:childTnLst>
                                </p:cTn>
                              </p:par>
                            </p:childTnLst>
                          </p:cTn>
                        </p:par>
                        <p:par>
                          <p:cTn id="26" fill="hold">
                            <p:stCondLst>
                              <p:cond delay="6000"/>
                            </p:stCondLst>
                            <p:childTnLst>
                              <p:par>
                                <p:cTn id="27" presetID="52" presetClass="entr" presetSubtype="0" fill="hold" grpId="0" nodeType="afterEffect">
                                  <p:stCondLst>
                                    <p:cond delay="0"/>
                                  </p:stCondLst>
                                  <p:childTnLst>
                                    <p:set>
                                      <p:cBhvr>
                                        <p:cTn id="28" dur="1" fill="hold">
                                          <p:stCondLst>
                                            <p:cond delay="0"/>
                                          </p:stCondLst>
                                        </p:cTn>
                                        <p:tgtEl>
                                          <p:spTgt spid="2057"/>
                                        </p:tgtEl>
                                        <p:attrNameLst>
                                          <p:attrName>style.visibility</p:attrName>
                                        </p:attrNameLst>
                                      </p:cBhvr>
                                      <p:to>
                                        <p:strVal val="visible"/>
                                      </p:to>
                                    </p:set>
                                    <p:animScale>
                                      <p:cBhvr>
                                        <p:cTn id="29" dur="2000" decel="50000" fill="hold">
                                          <p:stCondLst>
                                            <p:cond delay="0"/>
                                          </p:stCondLst>
                                        </p:cTn>
                                        <p:tgtEl>
                                          <p:spTgt spid="2057"/>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0" dur="2000" decel="50000" fill="hold">
                                          <p:stCondLst>
                                            <p:cond delay="0"/>
                                          </p:stCondLst>
                                        </p:cTn>
                                        <p:tgtEl>
                                          <p:spTgt spid="2057"/>
                                        </p:tgtEl>
                                        <p:attrNameLst>
                                          <p:attrName>ppt_x</p:attrName>
                                          <p:attrName>ppt_y</p:attrName>
                                        </p:attrNameLst>
                                      </p:cBhvr>
                                    </p:animMotion>
                                    <p:animEffect transition="in" filter="fade">
                                      <p:cBhvr>
                                        <p:cTn id="31" dur="2000"/>
                                        <p:tgtEl>
                                          <p:spTgt spid="2057"/>
                                        </p:tgtEl>
                                      </p:cBhvr>
                                    </p:animEffect>
                                  </p:childTnLst>
                                </p:cTn>
                              </p:par>
                            </p:childTnLst>
                          </p:cTn>
                        </p:par>
                        <p:par>
                          <p:cTn id="32" fill="hold">
                            <p:stCondLst>
                              <p:cond delay="8000"/>
                            </p:stCondLst>
                            <p:childTnLst>
                              <p:par>
                                <p:cTn id="33" presetID="15" presetClass="entr" presetSubtype="0" fill="hold" grpId="0" nodeType="afterEffect">
                                  <p:stCondLst>
                                    <p:cond delay="0"/>
                                  </p:stCondLst>
                                  <p:childTnLst>
                                    <p:set>
                                      <p:cBhvr>
                                        <p:cTn id="34" dur="1" fill="hold">
                                          <p:stCondLst>
                                            <p:cond delay="0"/>
                                          </p:stCondLst>
                                        </p:cTn>
                                        <p:tgtEl>
                                          <p:spTgt spid="14"/>
                                        </p:tgtEl>
                                        <p:attrNameLst>
                                          <p:attrName>style.visibility</p:attrName>
                                        </p:attrNameLst>
                                      </p:cBhvr>
                                      <p:to>
                                        <p:strVal val="visible"/>
                                      </p:to>
                                    </p:set>
                                    <p:anim calcmode="lin" valueType="num">
                                      <p:cBhvr>
                                        <p:cTn id="35" dur="1000" fill="hold"/>
                                        <p:tgtEl>
                                          <p:spTgt spid="14"/>
                                        </p:tgtEl>
                                        <p:attrNameLst>
                                          <p:attrName>ppt_w</p:attrName>
                                        </p:attrNameLst>
                                      </p:cBhvr>
                                      <p:tavLst>
                                        <p:tav tm="0">
                                          <p:val>
                                            <p:fltVal val="0"/>
                                          </p:val>
                                        </p:tav>
                                        <p:tav tm="100000">
                                          <p:val>
                                            <p:strVal val="#ppt_w"/>
                                          </p:val>
                                        </p:tav>
                                      </p:tavLst>
                                    </p:anim>
                                    <p:anim calcmode="lin" valueType="num">
                                      <p:cBhvr>
                                        <p:cTn id="36" dur="1000" fill="hold"/>
                                        <p:tgtEl>
                                          <p:spTgt spid="14"/>
                                        </p:tgtEl>
                                        <p:attrNameLst>
                                          <p:attrName>ppt_h</p:attrName>
                                        </p:attrNameLst>
                                      </p:cBhvr>
                                      <p:tavLst>
                                        <p:tav tm="0">
                                          <p:val>
                                            <p:fltVal val="0"/>
                                          </p:val>
                                        </p:tav>
                                        <p:tav tm="100000">
                                          <p:val>
                                            <p:strVal val="#ppt_h"/>
                                          </p:val>
                                        </p:tav>
                                      </p:tavLst>
                                    </p:anim>
                                    <p:anim calcmode="lin" valueType="num">
                                      <p:cBhvr>
                                        <p:cTn id="37" dur="1000" fill="hold"/>
                                        <p:tgtEl>
                                          <p:spTgt spid="14"/>
                                        </p:tgtEl>
                                        <p:attrNameLst>
                                          <p:attrName>ppt_x</p:attrName>
                                        </p:attrNameLst>
                                      </p:cBhvr>
                                      <p:tavLst>
                                        <p:tav tm="0" fmla="#ppt_x+(cos(-2*pi*(1-$))*-#ppt_x-sin(-2*pi*(1-$))*(1-#ppt_y))*(1-$)">
                                          <p:val>
                                            <p:fltVal val="0"/>
                                          </p:val>
                                        </p:tav>
                                        <p:tav tm="100000">
                                          <p:val>
                                            <p:fltVal val="1"/>
                                          </p:val>
                                        </p:tav>
                                      </p:tavLst>
                                    </p:anim>
                                    <p:anim calcmode="lin" valueType="num">
                                      <p:cBhvr>
                                        <p:cTn id="38" dur="1000" fill="hold"/>
                                        <p:tgtEl>
                                          <p:spTgt spid="14"/>
                                        </p:tgtEl>
                                        <p:attrNameLst>
                                          <p:attrName>ppt_y</p:attrName>
                                        </p:attrNameLst>
                                      </p:cBhvr>
                                      <p:tavLst>
                                        <p:tav tm="0" fmla="#ppt_y+(sin(-2*pi*(1-$))*-#ppt_x+cos(-2*pi*(1-$))*(1-#ppt_y))*(1-$)">
                                          <p:val>
                                            <p:fltVal val="0"/>
                                          </p:val>
                                        </p:tav>
                                        <p:tav tm="100000">
                                          <p:val>
                                            <p:fltVal val="1"/>
                                          </p:val>
                                        </p:tav>
                                      </p:tavLst>
                                    </p:anim>
                                  </p:childTnLst>
                                </p:cTn>
                              </p:par>
                            </p:childTnLst>
                          </p:cTn>
                        </p:par>
                        <p:par>
                          <p:cTn id="39" fill="hold">
                            <p:stCondLst>
                              <p:cond delay="9000"/>
                            </p:stCondLst>
                            <p:childTnLst>
                              <p:par>
                                <p:cTn id="40" presetID="49" presetClass="entr" presetSubtype="0" decel="100000" fill="hold" grpId="0" nodeType="afterEffect">
                                  <p:stCondLst>
                                    <p:cond delay="0"/>
                                  </p:stCondLst>
                                  <p:childTnLst>
                                    <p:set>
                                      <p:cBhvr>
                                        <p:cTn id="41" dur="1" fill="hold">
                                          <p:stCondLst>
                                            <p:cond delay="0"/>
                                          </p:stCondLst>
                                        </p:cTn>
                                        <p:tgtEl>
                                          <p:spTgt spid="2054"/>
                                        </p:tgtEl>
                                        <p:attrNameLst>
                                          <p:attrName>style.visibility</p:attrName>
                                        </p:attrNameLst>
                                      </p:cBhvr>
                                      <p:to>
                                        <p:strVal val="visible"/>
                                      </p:to>
                                    </p:set>
                                    <p:anim calcmode="lin" valueType="num">
                                      <p:cBhvr>
                                        <p:cTn id="42" dur="500" fill="hold"/>
                                        <p:tgtEl>
                                          <p:spTgt spid="2054"/>
                                        </p:tgtEl>
                                        <p:attrNameLst>
                                          <p:attrName>ppt_w</p:attrName>
                                        </p:attrNameLst>
                                      </p:cBhvr>
                                      <p:tavLst>
                                        <p:tav tm="0">
                                          <p:val>
                                            <p:fltVal val="0"/>
                                          </p:val>
                                        </p:tav>
                                        <p:tav tm="100000">
                                          <p:val>
                                            <p:strVal val="#ppt_w"/>
                                          </p:val>
                                        </p:tav>
                                      </p:tavLst>
                                    </p:anim>
                                    <p:anim calcmode="lin" valueType="num">
                                      <p:cBhvr>
                                        <p:cTn id="43" dur="500" fill="hold"/>
                                        <p:tgtEl>
                                          <p:spTgt spid="2054"/>
                                        </p:tgtEl>
                                        <p:attrNameLst>
                                          <p:attrName>ppt_h</p:attrName>
                                        </p:attrNameLst>
                                      </p:cBhvr>
                                      <p:tavLst>
                                        <p:tav tm="0">
                                          <p:val>
                                            <p:fltVal val="0"/>
                                          </p:val>
                                        </p:tav>
                                        <p:tav tm="100000">
                                          <p:val>
                                            <p:strVal val="#ppt_h"/>
                                          </p:val>
                                        </p:tav>
                                      </p:tavLst>
                                    </p:anim>
                                    <p:anim calcmode="lin" valueType="num">
                                      <p:cBhvr>
                                        <p:cTn id="44" dur="500" fill="hold"/>
                                        <p:tgtEl>
                                          <p:spTgt spid="2054"/>
                                        </p:tgtEl>
                                        <p:attrNameLst>
                                          <p:attrName>style.rotation</p:attrName>
                                        </p:attrNameLst>
                                      </p:cBhvr>
                                      <p:tavLst>
                                        <p:tav tm="0">
                                          <p:val>
                                            <p:fltVal val="360"/>
                                          </p:val>
                                        </p:tav>
                                        <p:tav tm="100000">
                                          <p:val>
                                            <p:fltVal val="0"/>
                                          </p:val>
                                        </p:tav>
                                      </p:tavLst>
                                    </p:anim>
                                    <p:animEffect transition="in" filter="fade">
                                      <p:cBhvr>
                                        <p:cTn id="45" dur="500"/>
                                        <p:tgtEl>
                                          <p:spTgt spid="2054"/>
                                        </p:tgtEl>
                                      </p:cBhvr>
                                    </p:animEffect>
                                  </p:childTnLst>
                                </p:cTn>
                              </p:par>
                            </p:childTnLst>
                          </p:cTn>
                        </p:par>
                        <p:par>
                          <p:cTn id="46" fill="hold">
                            <p:stCondLst>
                              <p:cond delay="9500"/>
                            </p:stCondLst>
                            <p:childTnLst>
                              <p:par>
                                <p:cTn id="47" presetID="49" presetClass="entr" presetSubtype="0" decel="100000" fill="hold" grpId="0" nodeType="afterEffect">
                                  <p:stCondLst>
                                    <p:cond delay="0"/>
                                  </p:stCondLst>
                                  <p:childTnLst>
                                    <p:set>
                                      <p:cBhvr>
                                        <p:cTn id="48" dur="1" fill="hold">
                                          <p:stCondLst>
                                            <p:cond delay="0"/>
                                          </p:stCondLst>
                                        </p:cTn>
                                        <p:tgtEl>
                                          <p:spTgt spid="16"/>
                                        </p:tgtEl>
                                        <p:attrNameLst>
                                          <p:attrName>style.visibility</p:attrName>
                                        </p:attrNameLst>
                                      </p:cBhvr>
                                      <p:to>
                                        <p:strVal val="visible"/>
                                      </p:to>
                                    </p:set>
                                    <p:anim calcmode="lin" valueType="num">
                                      <p:cBhvr>
                                        <p:cTn id="49" dur="500" fill="hold"/>
                                        <p:tgtEl>
                                          <p:spTgt spid="16"/>
                                        </p:tgtEl>
                                        <p:attrNameLst>
                                          <p:attrName>ppt_w</p:attrName>
                                        </p:attrNameLst>
                                      </p:cBhvr>
                                      <p:tavLst>
                                        <p:tav tm="0">
                                          <p:val>
                                            <p:fltVal val="0"/>
                                          </p:val>
                                        </p:tav>
                                        <p:tav tm="100000">
                                          <p:val>
                                            <p:strVal val="#ppt_w"/>
                                          </p:val>
                                        </p:tav>
                                      </p:tavLst>
                                    </p:anim>
                                    <p:anim calcmode="lin" valueType="num">
                                      <p:cBhvr>
                                        <p:cTn id="50" dur="500" fill="hold"/>
                                        <p:tgtEl>
                                          <p:spTgt spid="16"/>
                                        </p:tgtEl>
                                        <p:attrNameLst>
                                          <p:attrName>ppt_h</p:attrName>
                                        </p:attrNameLst>
                                      </p:cBhvr>
                                      <p:tavLst>
                                        <p:tav tm="0">
                                          <p:val>
                                            <p:fltVal val="0"/>
                                          </p:val>
                                        </p:tav>
                                        <p:tav tm="100000">
                                          <p:val>
                                            <p:strVal val="#ppt_h"/>
                                          </p:val>
                                        </p:tav>
                                      </p:tavLst>
                                    </p:anim>
                                    <p:anim calcmode="lin" valueType="num">
                                      <p:cBhvr>
                                        <p:cTn id="51" dur="500" fill="hold"/>
                                        <p:tgtEl>
                                          <p:spTgt spid="16"/>
                                        </p:tgtEl>
                                        <p:attrNameLst>
                                          <p:attrName>style.rotation</p:attrName>
                                        </p:attrNameLst>
                                      </p:cBhvr>
                                      <p:tavLst>
                                        <p:tav tm="0">
                                          <p:val>
                                            <p:fltVal val="360"/>
                                          </p:val>
                                        </p:tav>
                                        <p:tav tm="100000">
                                          <p:val>
                                            <p:fltVal val="0"/>
                                          </p:val>
                                        </p:tav>
                                      </p:tavLst>
                                    </p:anim>
                                    <p:animEffect transition="in" filter="fade">
                                      <p:cBhvr>
                                        <p:cTn id="52" dur="500"/>
                                        <p:tgtEl>
                                          <p:spTgt spid="16"/>
                                        </p:tgtEl>
                                      </p:cBhvr>
                                    </p:animEffect>
                                  </p:childTnLst>
                                </p:cTn>
                              </p:par>
                            </p:childTnLst>
                          </p:cTn>
                        </p:par>
                        <p:par>
                          <p:cTn id="53" fill="hold">
                            <p:stCondLst>
                              <p:cond delay="10000"/>
                            </p:stCondLst>
                            <p:childTnLst>
                              <p:par>
                                <p:cTn id="54" presetID="15" presetClass="entr" presetSubtype="0" fill="hold" grpId="0" nodeType="afterEffect">
                                  <p:stCondLst>
                                    <p:cond delay="0"/>
                                  </p:stCondLst>
                                  <p:childTnLst>
                                    <p:set>
                                      <p:cBhvr>
                                        <p:cTn id="55" dur="1" fill="hold">
                                          <p:stCondLst>
                                            <p:cond delay="0"/>
                                          </p:stCondLst>
                                        </p:cTn>
                                        <p:tgtEl>
                                          <p:spTgt spid="2056"/>
                                        </p:tgtEl>
                                        <p:attrNameLst>
                                          <p:attrName>style.visibility</p:attrName>
                                        </p:attrNameLst>
                                      </p:cBhvr>
                                      <p:to>
                                        <p:strVal val="visible"/>
                                      </p:to>
                                    </p:set>
                                    <p:anim calcmode="lin" valueType="num">
                                      <p:cBhvr>
                                        <p:cTn id="56" dur="1000" fill="hold"/>
                                        <p:tgtEl>
                                          <p:spTgt spid="2056"/>
                                        </p:tgtEl>
                                        <p:attrNameLst>
                                          <p:attrName>ppt_w</p:attrName>
                                        </p:attrNameLst>
                                      </p:cBhvr>
                                      <p:tavLst>
                                        <p:tav tm="0">
                                          <p:val>
                                            <p:fltVal val="0"/>
                                          </p:val>
                                        </p:tav>
                                        <p:tav tm="100000">
                                          <p:val>
                                            <p:strVal val="#ppt_w"/>
                                          </p:val>
                                        </p:tav>
                                      </p:tavLst>
                                    </p:anim>
                                    <p:anim calcmode="lin" valueType="num">
                                      <p:cBhvr>
                                        <p:cTn id="57" dur="1000" fill="hold"/>
                                        <p:tgtEl>
                                          <p:spTgt spid="2056"/>
                                        </p:tgtEl>
                                        <p:attrNameLst>
                                          <p:attrName>ppt_h</p:attrName>
                                        </p:attrNameLst>
                                      </p:cBhvr>
                                      <p:tavLst>
                                        <p:tav tm="0">
                                          <p:val>
                                            <p:fltVal val="0"/>
                                          </p:val>
                                        </p:tav>
                                        <p:tav tm="100000">
                                          <p:val>
                                            <p:strVal val="#ppt_h"/>
                                          </p:val>
                                        </p:tav>
                                      </p:tavLst>
                                    </p:anim>
                                    <p:anim calcmode="lin" valueType="num">
                                      <p:cBhvr>
                                        <p:cTn id="58" dur="1000" fill="hold"/>
                                        <p:tgtEl>
                                          <p:spTgt spid="2056"/>
                                        </p:tgtEl>
                                        <p:attrNameLst>
                                          <p:attrName>ppt_x</p:attrName>
                                        </p:attrNameLst>
                                      </p:cBhvr>
                                      <p:tavLst>
                                        <p:tav tm="0" fmla="#ppt_x+(cos(-2*pi*(1-$))*-#ppt_x-sin(-2*pi*(1-$))*(1-#ppt_y))*(1-$)">
                                          <p:val>
                                            <p:fltVal val="0"/>
                                          </p:val>
                                        </p:tav>
                                        <p:tav tm="100000">
                                          <p:val>
                                            <p:fltVal val="1"/>
                                          </p:val>
                                        </p:tav>
                                      </p:tavLst>
                                    </p:anim>
                                    <p:anim calcmode="lin" valueType="num">
                                      <p:cBhvr>
                                        <p:cTn id="59" dur="1000" fill="hold"/>
                                        <p:tgtEl>
                                          <p:spTgt spid="2056"/>
                                        </p:tgtEl>
                                        <p:attrNameLst>
                                          <p:attrName>ppt_y</p:attrName>
                                        </p:attrNameLst>
                                      </p:cBhvr>
                                      <p:tavLst>
                                        <p:tav tm="0" fmla="#ppt_y+(sin(-2*pi*(1-$))*-#ppt_x+cos(-2*pi*(1-$))*(1-#ppt_y))*(1-$)">
                                          <p:val>
                                            <p:fltVal val="0"/>
                                          </p:val>
                                        </p:tav>
                                        <p:tav tm="100000">
                                          <p:val>
                                            <p:fltVal val="1"/>
                                          </p:val>
                                        </p:tav>
                                      </p:tavLst>
                                    </p:anim>
                                  </p:childTnLst>
                                </p:cTn>
                              </p:par>
                            </p:childTnLst>
                          </p:cTn>
                        </p:par>
                        <p:par>
                          <p:cTn id="60" fill="hold">
                            <p:stCondLst>
                              <p:cond delay="11000"/>
                            </p:stCondLst>
                            <p:childTnLst>
                              <p:par>
                                <p:cTn id="61" presetID="49" presetClass="entr" presetSubtype="0" decel="100000" fill="hold" grpId="0" nodeType="afterEffect">
                                  <p:stCondLst>
                                    <p:cond delay="0"/>
                                  </p:stCondLst>
                                  <p:childTnLst>
                                    <p:set>
                                      <p:cBhvr>
                                        <p:cTn id="62" dur="1" fill="hold">
                                          <p:stCondLst>
                                            <p:cond delay="0"/>
                                          </p:stCondLst>
                                        </p:cTn>
                                        <p:tgtEl>
                                          <p:spTgt spid="2058"/>
                                        </p:tgtEl>
                                        <p:attrNameLst>
                                          <p:attrName>style.visibility</p:attrName>
                                        </p:attrNameLst>
                                      </p:cBhvr>
                                      <p:to>
                                        <p:strVal val="visible"/>
                                      </p:to>
                                    </p:set>
                                    <p:anim calcmode="lin" valueType="num">
                                      <p:cBhvr>
                                        <p:cTn id="63" dur="500" fill="hold"/>
                                        <p:tgtEl>
                                          <p:spTgt spid="2058"/>
                                        </p:tgtEl>
                                        <p:attrNameLst>
                                          <p:attrName>ppt_w</p:attrName>
                                        </p:attrNameLst>
                                      </p:cBhvr>
                                      <p:tavLst>
                                        <p:tav tm="0">
                                          <p:val>
                                            <p:fltVal val="0"/>
                                          </p:val>
                                        </p:tav>
                                        <p:tav tm="100000">
                                          <p:val>
                                            <p:strVal val="#ppt_w"/>
                                          </p:val>
                                        </p:tav>
                                      </p:tavLst>
                                    </p:anim>
                                    <p:anim calcmode="lin" valueType="num">
                                      <p:cBhvr>
                                        <p:cTn id="64" dur="500" fill="hold"/>
                                        <p:tgtEl>
                                          <p:spTgt spid="2058"/>
                                        </p:tgtEl>
                                        <p:attrNameLst>
                                          <p:attrName>ppt_h</p:attrName>
                                        </p:attrNameLst>
                                      </p:cBhvr>
                                      <p:tavLst>
                                        <p:tav tm="0">
                                          <p:val>
                                            <p:fltVal val="0"/>
                                          </p:val>
                                        </p:tav>
                                        <p:tav tm="100000">
                                          <p:val>
                                            <p:strVal val="#ppt_h"/>
                                          </p:val>
                                        </p:tav>
                                      </p:tavLst>
                                    </p:anim>
                                    <p:anim calcmode="lin" valueType="num">
                                      <p:cBhvr>
                                        <p:cTn id="65" dur="500" fill="hold"/>
                                        <p:tgtEl>
                                          <p:spTgt spid="2058"/>
                                        </p:tgtEl>
                                        <p:attrNameLst>
                                          <p:attrName>style.rotation</p:attrName>
                                        </p:attrNameLst>
                                      </p:cBhvr>
                                      <p:tavLst>
                                        <p:tav tm="0">
                                          <p:val>
                                            <p:fltVal val="360"/>
                                          </p:val>
                                        </p:tav>
                                        <p:tav tm="100000">
                                          <p:val>
                                            <p:fltVal val="0"/>
                                          </p:val>
                                        </p:tav>
                                      </p:tavLst>
                                    </p:anim>
                                    <p:animEffect transition="in" filter="fade">
                                      <p:cBhvr>
                                        <p:cTn id="66" dur="500"/>
                                        <p:tgtEl>
                                          <p:spTgt spid="2058"/>
                                        </p:tgtEl>
                                      </p:cBhvr>
                                    </p:animEffect>
                                  </p:childTnLst>
                                </p:cTn>
                              </p:par>
                            </p:childTnLst>
                          </p:cTn>
                        </p:par>
                        <p:par>
                          <p:cTn id="67" fill="hold">
                            <p:stCondLst>
                              <p:cond delay="11500"/>
                            </p:stCondLst>
                            <p:childTnLst>
                              <p:par>
                                <p:cTn id="68" presetID="49" presetClass="entr" presetSubtype="0" decel="100000" fill="hold" grpId="0" nodeType="afterEffect">
                                  <p:stCondLst>
                                    <p:cond delay="0"/>
                                  </p:stCondLst>
                                  <p:childTnLst>
                                    <p:set>
                                      <p:cBhvr>
                                        <p:cTn id="69" dur="1" fill="hold">
                                          <p:stCondLst>
                                            <p:cond delay="0"/>
                                          </p:stCondLst>
                                        </p:cTn>
                                        <p:tgtEl>
                                          <p:spTgt spid="15"/>
                                        </p:tgtEl>
                                        <p:attrNameLst>
                                          <p:attrName>style.visibility</p:attrName>
                                        </p:attrNameLst>
                                      </p:cBhvr>
                                      <p:to>
                                        <p:strVal val="visible"/>
                                      </p:to>
                                    </p:set>
                                    <p:anim calcmode="lin" valueType="num">
                                      <p:cBhvr>
                                        <p:cTn id="70" dur="500" fill="hold"/>
                                        <p:tgtEl>
                                          <p:spTgt spid="15"/>
                                        </p:tgtEl>
                                        <p:attrNameLst>
                                          <p:attrName>ppt_w</p:attrName>
                                        </p:attrNameLst>
                                      </p:cBhvr>
                                      <p:tavLst>
                                        <p:tav tm="0">
                                          <p:val>
                                            <p:fltVal val="0"/>
                                          </p:val>
                                        </p:tav>
                                        <p:tav tm="100000">
                                          <p:val>
                                            <p:strVal val="#ppt_w"/>
                                          </p:val>
                                        </p:tav>
                                      </p:tavLst>
                                    </p:anim>
                                    <p:anim calcmode="lin" valueType="num">
                                      <p:cBhvr>
                                        <p:cTn id="71" dur="500" fill="hold"/>
                                        <p:tgtEl>
                                          <p:spTgt spid="15"/>
                                        </p:tgtEl>
                                        <p:attrNameLst>
                                          <p:attrName>ppt_h</p:attrName>
                                        </p:attrNameLst>
                                      </p:cBhvr>
                                      <p:tavLst>
                                        <p:tav tm="0">
                                          <p:val>
                                            <p:fltVal val="0"/>
                                          </p:val>
                                        </p:tav>
                                        <p:tav tm="100000">
                                          <p:val>
                                            <p:strVal val="#ppt_h"/>
                                          </p:val>
                                        </p:tav>
                                      </p:tavLst>
                                    </p:anim>
                                    <p:anim calcmode="lin" valueType="num">
                                      <p:cBhvr>
                                        <p:cTn id="72" dur="500" fill="hold"/>
                                        <p:tgtEl>
                                          <p:spTgt spid="15"/>
                                        </p:tgtEl>
                                        <p:attrNameLst>
                                          <p:attrName>style.rotation</p:attrName>
                                        </p:attrNameLst>
                                      </p:cBhvr>
                                      <p:tavLst>
                                        <p:tav tm="0">
                                          <p:val>
                                            <p:fltVal val="360"/>
                                          </p:val>
                                        </p:tav>
                                        <p:tav tm="100000">
                                          <p:val>
                                            <p:fltVal val="0"/>
                                          </p:val>
                                        </p:tav>
                                      </p:tavLst>
                                    </p:anim>
                                    <p:animEffect transition="in" filter="fade">
                                      <p:cBhvr>
                                        <p:cTn id="73" dur="500"/>
                                        <p:tgtEl>
                                          <p:spTgt spid="15"/>
                                        </p:tgtEl>
                                      </p:cBhvr>
                                    </p:animEffect>
                                  </p:childTnLst>
                                </p:cTn>
                              </p:par>
                            </p:childTnLst>
                          </p:cTn>
                        </p:par>
                      </p:childTnLst>
                    </p:cTn>
                  </p:par>
                  <p:par>
                    <p:cTn id="74" fill="hold">
                      <p:stCondLst>
                        <p:cond delay="indefinite"/>
                      </p:stCondLst>
                      <p:childTnLst>
                        <p:par>
                          <p:cTn id="75" fill="hold">
                            <p:stCondLst>
                              <p:cond delay="0"/>
                            </p:stCondLst>
                            <p:childTnLst>
                              <p:par>
                                <p:cTn id="76" presetID="52" presetClass="entr" presetSubtype="0" fill="hold" grpId="0" nodeType="clickEffect">
                                  <p:stCondLst>
                                    <p:cond delay="0"/>
                                  </p:stCondLst>
                                  <p:childTnLst>
                                    <p:set>
                                      <p:cBhvr>
                                        <p:cTn id="77" dur="1" fill="hold">
                                          <p:stCondLst>
                                            <p:cond delay="0"/>
                                          </p:stCondLst>
                                        </p:cTn>
                                        <p:tgtEl>
                                          <p:spTgt spid="17"/>
                                        </p:tgtEl>
                                        <p:attrNameLst>
                                          <p:attrName>style.visibility</p:attrName>
                                        </p:attrNameLst>
                                      </p:cBhvr>
                                      <p:to>
                                        <p:strVal val="visible"/>
                                      </p:to>
                                    </p:set>
                                    <p:animScale>
                                      <p:cBhvr>
                                        <p:cTn id="78" dur="1000" decel="50000" fill="hold">
                                          <p:stCondLst>
                                            <p:cond delay="0"/>
                                          </p:stCondLst>
                                        </p:cTn>
                                        <p:tgtEl>
                                          <p:spTgt spid="17"/>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79" dur="1000" decel="50000" fill="hold">
                                          <p:stCondLst>
                                            <p:cond delay="0"/>
                                          </p:stCondLst>
                                        </p:cTn>
                                        <p:tgtEl>
                                          <p:spTgt spid="17"/>
                                        </p:tgtEl>
                                        <p:attrNameLst>
                                          <p:attrName>ppt_x</p:attrName>
                                          <p:attrName>ppt_y</p:attrName>
                                        </p:attrNameLst>
                                      </p:cBhvr>
                                    </p:animMotion>
                                    <p:animEffect transition="in" filter="fade">
                                      <p:cBhvr>
                                        <p:cTn id="80" dur="1000"/>
                                        <p:tgtEl>
                                          <p:spTgt spid="17"/>
                                        </p:tgtEl>
                                      </p:cBhvr>
                                    </p:animEffect>
                                  </p:childTnLst>
                                </p:cTn>
                              </p:par>
                            </p:childTnLst>
                          </p:cTn>
                        </p:par>
                        <p:par>
                          <p:cTn id="81" fill="hold">
                            <p:stCondLst>
                              <p:cond delay="1000"/>
                            </p:stCondLst>
                            <p:childTnLst>
                              <p:par>
                                <p:cTn id="82" presetID="52" presetClass="entr" presetSubtype="0" fill="hold" grpId="0" nodeType="afterEffect">
                                  <p:stCondLst>
                                    <p:cond delay="0"/>
                                  </p:stCondLst>
                                  <p:childTnLst>
                                    <p:set>
                                      <p:cBhvr>
                                        <p:cTn id="83" dur="1" fill="hold">
                                          <p:stCondLst>
                                            <p:cond delay="0"/>
                                          </p:stCondLst>
                                        </p:cTn>
                                        <p:tgtEl>
                                          <p:spTgt spid="20"/>
                                        </p:tgtEl>
                                        <p:attrNameLst>
                                          <p:attrName>style.visibility</p:attrName>
                                        </p:attrNameLst>
                                      </p:cBhvr>
                                      <p:to>
                                        <p:strVal val="visible"/>
                                      </p:to>
                                    </p:set>
                                    <p:animScale>
                                      <p:cBhvr>
                                        <p:cTn id="84" dur="3000" decel="50000" fill="hold">
                                          <p:stCondLst>
                                            <p:cond delay="0"/>
                                          </p:stCondLst>
                                        </p:cTn>
                                        <p:tgtEl>
                                          <p:spTgt spid="20"/>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5" dur="3000" decel="50000" fill="hold">
                                          <p:stCondLst>
                                            <p:cond delay="0"/>
                                          </p:stCondLst>
                                        </p:cTn>
                                        <p:tgtEl>
                                          <p:spTgt spid="20"/>
                                        </p:tgtEl>
                                        <p:attrNameLst>
                                          <p:attrName>ppt_x</p:attrName>
                                          <p:attrName>ppt_y</p:attrName>
                                        </p:attrNameLst>
                                      </p:cBhvr>
                                    </p:animMotion>
                                    <p:animEffect transition="in" filter="fade">
                                      <p:cBhvr>
                                        <p:cTn id="86" dur="3000"/>
                                        <p:tgtEl>
                                          <p:spTgt spid="20"/>
                                        </p:tgtEl>
                                      </p:cBhvr>
                                    </p:animEffect>
                                  </p:childTnLst>
                                </p:cTn>
                              </p:par>
                            </p:childTnLst>
                          </p:cTn>
                        </p:par>
                        <p:par>
                          <p:cTn id="87" fill="hold">
                            <p:stCondLst>
                              <p:cond delay="4000"/>
                            </p:stCondLst>
                            <p:childTnLst>
                              <p:par>
                                <p:cTn id="88" presetID="52" presetClass="entr" presetSubtype="0" fill="hold" grpId="0" nodeType="afterEffect">
                                  <p:stCondLst>
                                    <p:cond delay="0"/>
                                  </p:stCondLst>
                                  <p:childTnLst>
                                    <p:set>
                                      <p:cBhvr>
                                        <p:cTn id="89" dur="1" fill="hold">
                                          <p:stCondLst>
                                            <p:cond delay="0"/>
                                          </p:stCondLst>
                                        </p:cTn>
                                        <p:tgtEl>
                                          <p:spTgt spid="21"/>
                                        </p:tgtEl>
                                        <p:attrNameLst>
                                          <p:attrName>style.visibility</p:attrName>
                                        </p:attrNameLst>
                                      </p:cBhvr>
                                      <p:to>
                                        <p:strVal val="visible"/>
                                      </p:to>
                                    </p:set>
                                    <p:animScale>
                                      <p:cBhvr>
                                        <p:cTn id="90" dur="2000" decel="50000" fill="hold">
                                          <p:stCondLst>
                                            <p:cond delay="0"/>
                                          </p:stCondLst>
                                        </p:cTn>
                                        <p:tgtEl>
                                          <p:spTgt spid="21"/>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91" dur="2000" decel="50000" fill="hold">
                                          <p:stCondLst>
                                            <p:cond delay="0"/>
                                          </p:stCondLst>
                                        </p:cTn>
                                        <p:tgtEl>
                                          <p:spTgt spid="21"/>
                                        </p:tgtEl>
                                        <p:attrNameLst>
                                          <p:attrName>ppt_x</p:attrName>
                                          <p:attrName>ppt_y</p:attrName>
                                        </p:attrNameLst>
                                      </p:cBhvr>
                                    </p:animMotion>
                                    <p:animEffect transition="in" filter="fade">
                                      <p:cBhvr>
                                        <p:cTn id="92" dur="2000"/>
                                        <p:tgtEl>
                                          <p:spTgt spid="21"/>
                                        </p:tgtEl>
                                      </p:cBhvr>
                                    </p:animEffect>
                                  </p:childTnLst>
                                </p:cTn>
                              </p:par>
                            </p:childTnLst>
                          </p:cTn>
                        </p:par>
                        <p:par>
                          <p:cTn id="93" fill="hold">
                            <p:stCondLst>
                              <p:cond delay="6000"/>
                            </p:stCondLst>
                            <p:childTnLst>
                              <p:par>
                                <p:cTn id="94" presetID="52" presetClass="entr" presetSubtype="0" fill="hold" grpId="0" nodeType="afterEffect">
                                  <p:stCondLst>
                                    <p:cond delay="0"/>
                                  </p:stCondLst>
                                  <p:childTnLst>
                                    <p:set>
                                      <p:cBhvr>
                                        <p:cTn id="95" dur="1" fill="hold">
                                          <p:stCondLst>
                                            <p:cond delay="0"/>
                                          </p:stCondLst>
                                        </p:cTn>
                                        <p:tgtEl>
                                          <p:spTgt spid="22"/>
                                        </p:tgtEl>
                                        <p:attrNameLst>
                                          <p:attrName>style.visibility</p:attrName>
                                        </p:attrNameLst>
                                      </p:cBhvr>
                                      <p:to>
                                        <p:strVal val="visible"/>
                                      </p:to>
                                    </p:set>
                                    <p:animScale>
                                      <p:cBhvr>
                                        <p:cTn id="96" dur="2000" decel="50000" fill="hold">
                                          <p:stCondLst>
                                            <p:cond delay="0"/>
                                          </p:stCondLst>
                                        </p:cTn>
                                        <p:tgtEl>
                                          <p:spTgt spid="22"/>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97" dur="2000" decel="50000" fill="hold">
                                          <p:stCondLst>
                                            <p:cond delay="0"/>
                                          </p:stCondLst>
                                        </p:cTn>
                                        <p:tgtEl>
                                          <p:spTgt spid="22"/>
                                        </p:tgtEl>
                                        <p:attrNameLst>
                                          <p:attrName>ppt_x</p:attrName>
                                          <p:attrName>ppt_y</p:attrName>
                                        </p:attrNameLst>
                                      </p:cBhvr>
                                    </p:animMotion>
                                    <p:animEffect transition="in" filter="fade">
                                      <p:cBhvr>
                                        <p:cTn id="98" dur="20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5" grpId="0" animBg="1"/>
      <p:bldP spid="14" grpId="0" animBg="1"/>
      <p:bldP spid="2058" grpId="0" animBg="1"/>
      <p:bldP spid="4" grpId="0"/>
      <p:bldP spid="2052" grpId="0" animBg="1"/>
      <p:bldP spid="2053" grpId="0" animBg="1"/>
      <p:bldP spid="2054" grpId="0" animBg="1"/>
      <p:bldP spid="2055" grpId="0" animBg="1"/>
      <p:bldP spid="2056" grpId="0" animBg="1"/>
      <p:bldP spid="2057" grpId="0" animBg="1"/>
      <p:bldP spid="17" grpId="0" animBg="1"/>
      <p:bldP spid="20" grpId="0" animBg="1"/>
      <p:bldP spid="21" grpId="0" animBg="1"/>
      <p:bldP spid="22"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2050" name="Picture 2" descr="C:\Users\Samrawit Demeke\Desktop\Capture-map.PNG"/>
          <p:cNvPicPr>
            <a:picLocks noChangeAspect="1" noChangeArrowheads="1"/>
          </p:cNvPicPr>
          <p:nvPr/>
        </p:nvPicPr>
        <p:blipFill>
          <a:blip r:embed="rId2"/>
          <a:srcRect/>
          <a:stretch>
            <a:fillRect/>
          </a:stretch>
        </p:blipFill>
        <p:spPr bwMode="auto">
          <a:xfrm>
            <a:off x="-1371600" y="0"/>
            <a:ext cx="11860791" cy="6858000"/>
          </a:xfrm>
          <a:prstGeom prst="rect">
            <a:avLst/>
          </a:prstGeom>
          <a:noFill/>
        </p:spPr>
      </p:pic>
      <p:sp>
        <p:nvSpPr>
          <p:cNvPr id="5" name="Oval 4"/>
          <p:cNvSpPr/>
          <p:nvPr/>
        </p:nvSpPr>
        <p:spPr>
          <a:xfrm>
            <a:off x="3733800" y="304800"/>
            <a:ext cx="1981200" cy="381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start</a:t>
            </a:r>
            <a:endParaRPr lang="en-US" dirty="0"/>
          </a:p>
        </p:txBody>
      </p:sp>
      <p:cxnSp>
        <p:nvCxnSpPr>
          <p:cNvPr id="6" name="Straight Arrow Connector 5"/>
          <p:cNvCxnSpPr>
            <a:stCxn id="5" idx="4"/>
          </p:cNvCxnSpPr>
          <p:nvPr/>
        </p:nvCxnSpPr>
        <p:spPr>
          <a:xfrm rot="5400000">
            <a:off x="4571206" y="838200"/>
            <a:ext cx="305594" cy="79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7" name="Flowchart: Decision 6"/>
          <p:cNvSpPr/>
          <p:nvPr/>
        </p:nvSpPr>
        <p:spPr>
          <a:xfrm>
            <a:off x="3352800" y="990600"/>
            <a:ext cx="2743200" cy="685800"/>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Am I notified?</a:t>
            </a:r>
            <a:endParaRPr lang="en-US" dirty="0"/>
          </a:p>
        </p:txBody>
      </p:sp>
      <p:cxnSp>
        <p:nvCxnSpPr>
          <p:cNvPr id="8" name="Straight Connector 7"/>
          <p:cNvCxnSpPr>
            <a:stCxn id="7" idx="2"/>
          </p:cNvCxnSpPr>
          <p:nvPr/>
        </p:nvCxnSpPr>
        <p:spPr>
          <a:xfrm rot="5400000">
            <a:off x="4648200" y="1752600"/>
            <a:ext cx="152400" cy="1588"/>
          </a:xfrm>
          <a:prstGeom prst="line">
            <a:avLst/>
          </a:prstGeom>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4302791" y="1676400"/>
            <a:ext cx="802609" cy="369332"/>
          </a:xfrm>
          <a:prstGeom prst="rect">
            <a:avLst/>
          </a:prstGeom>
        </p:spPr>
        <p:txBody>
          <a:bodyPr wrap="square">
            <a:spAutoFit/>
          </a:bodyPr>
          <a:lstStyle/>
          <a:p>
            <a:r>
              <a:rPr lang="en-US" dirty="0" smtClean="0"/>
              <a:t>   Yes </a:t>
            </a:r>
            <a:endParaRPr lang="en-US" dirty="0"/>
          </a:p>
        </p:txBody>
      </p:sp>
      <p:cxnSp>
        <p:nvCxnSpPr>
          <p:cNvPr id="10" name="Straight Connector 9"/>
          <p:cNvCxnSpPr/>
          <p:nvPr/>
        </p:nvCxnSpPr>
        <p:spPr>
          <a:xfrm rot="5400000">
            <a:off x="4610894" y="2019300"/>
            <a:ext cx="227806" cy="794"/>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3505200" y="2057400"/>
            <a:ext cx="26670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Follow Albertone’s  soldiers</a:t>
            </a:r>
            <a:endParaRPr lang="en-US" dirty="0"/>
          </a:p>
        </p:txBody>
      </p:sp>
      <p:cxnSp>
        <p:nvCxnSpPr>
          <p:cNvPr id="12" name="Straight Connector 11"/>
          <p:cNvCxnSpPr/>
          <p:nvPr/>
        </p:nvCxnSpPr>
        <p:spPr>
          <a:xfrm rot="5400000" flipH="1" flipV="1">
            <a:off x="6591300" y="1638300"/>
            <a:ext cx="1295400" cy="1588"/>
          </a:xfrm>
          <a:prstGeom prst="line">
            <a:avLst/>
          </a:prstGeom>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5943600" y="609600"/>
            <a:ext cx="914400" cy="369332"/>
          </a:xfrm>
          <a:prstGeom prst="rect">
            <a:avLst/>
          </a:prstGeom>
        </p:spPr>
        <p:txBody>
          <a:bodyPr wrap="square">
            <a:spAutoFit/>
          </a:bodyPr>
          <a:lstStyle/>
          <a:p>
            <a:r>
              <a:rPr lang="en-US" dirty="0" smtClean="0"/>
              <a:t>      </a:t>
            </a:r>
            <a:endParaRPr lang="en-US" dirty="0"/>
          </a:p>
        </p:txBody>
      </p:sp>
      <p:cxnSp>
        <p:nvCxnSpPr>
          <p:cNvPr id="14" name="Straight Connector 13"/>
          <p:cNvCxnSpPr/>
          <p:nvPr/>
        </p:nvCxnSpPr>
        <p:spPr>
          <a:xfrm rot="5400000" flipH="1" flipV="1">
            <a:off x="7162800" y="914400"/>
            <a:ext cx="1524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rot="10800000">
            <a:off x="4724400" y="762000"/>
            <a:ext cx="16002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a:endCxn id="17" idx="0"/>
          </p:cNvCxnSpPr>
          <p:nvPr/>
        </p:nvCxnSpPr>
        <p:spPr>
          <a:xfrm rot="16200000" flipH="1">
            <a:off x="4668044" y="2572544"/>
            <a:ext cx="151606" cy="37306"/>
          </a:xfrm>
          <a:prstGeom prst="line">
            <a:avLst/>
          </a:prstGeom>
        </p:spPr>
        <p:style>
          <a:lnRef idx="1">
            <a:schemeClr val="accent1"/>
          </a:lnRef>
          <a:fillRef idx="0">
            <a:schemeClr val="accent1"/>
          </a:fillRef>
          <a:effectRef idx="0">
            <a:schemeClr val="accent1"/>
          </a:effectRef>
          <a:fontRef idx="minor">
            <a:schemeClr val="tx1"/>
          </a:fontRef>
        </p:style>
      </p:cxnSp>
      <p:sp>
        <p:nvSpPr>
          <p:cNvPr id="17" name="Flowchart: Decision 16"/>
          <p:cNvSpPr/>
          <p:nvPr/>
        </p:nvSpPr>
        <p:spPr>
          <a:xfrm>
            <a:off x="3505200" y="2667000"/>
            <a:ext cx="2514600" cy="533400"/>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Do I see an enemy?</a:t>
            </a:r>
            <a:endParaRPr lang="en-US" dirty="0"/>
          </a:p>
        </p:txBody>
      </p:sp>
      <p:cxnSp>
        <p:nvCxnSpPr>
          <p:cNvPr id="18" name="Straight Connector 17"/>
          <p:cNvCxnSpPr>
            <a:stCxn id="17" idx="1"/>
          </p:cNvCxnSpPr>
          <p:nvPr/>
        </p:nvCxnSpPr>
        <p:spPr>
          <a:xfrm rot="10800000" flipV="1">
            <a:off x="2057400" y="2933700"/>
            <a:ext cx="1447800" cy="38100"/>
          </a:xfrm>
          <a:prstGeom prst="line">
            <a:avLst/>
          </a:prstGeom>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1371601" y="2209800"/>
            <a:ext cx="838200" cy="923330"/>
          </a:xfrm>
          <a:prstGeom prst="rect">
            <a:avLst/>
          </a:prstGeom>
        </p:spPr>
        <p:txBody>
          <a:bodyPr wrap="square">
            <a:spAutoFit/>
          </a:bodyPr>
          <a:lstStyle/>
          <a:p>
            <a:r>
              <a:rPr lang="en-US" dirty="0" smtClean="0"/>
              <a:t>       </a:t>
            </a:r>
          </a:p>
          <a:p>
            <a:endParaRPr lang="en-US" dirty="0"/>
          </a:p>
          <a:p>
            <a:r>
              <a:rPr lang="en-US" dirty="0" smtClean="0"/>
              <a:t>      NO</a:t>
            </a:r>
            <a:endParaRPr lang="en-US" dirty="0"/>
          </a:p>
        </p:txBody>
      </p:sp>
      <p:cxnSp>
        <p:nvCxnSpPr>
          <p:cNvPr id="20" name="Straight Connector 19"/>
          <p:cNvCxnSpPr/>
          <p:nvPr/>
        </p:nvCxnSpPr>
        <p:spPr>
          <a:xfrm rot="10800000">
            <a:off x="1600200" y="2971800"/>
            <a:ext cx="152400" cy="1588"/>
          </a:xfrm>
          <a:prstGeom prst="line">
            <a:avLst/>
          </a:prstGeom>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381000" y="2667000"/>
            <a:ext cx="1219200" cy="838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Keep Following</a:t>
            </a:r>
            <a:endParaRPr lang="en-US" dirty="0"/>
          </a:p>
        </p:txBody>
      </p:sp>
      <p:cxnSp>
        <p:nvCxnSpPr>
          <p:cNvPr id="22" name="Straight Connector 21"/>
          <p:cNvCxnSpPr>
            <a:stCxn id="17" idx="2"/>
          </p:cNvCxnSpPr>
          <p:nvPr/>
        </p:nvCxnSpPr>
        <p:spPr>
          <a:xfrm rot="16200000" flipH="1">
            <a:off x="4667250" y="3295650"/>
            <a:ext cx="228600" cy="38100"/>
          </a:xfrm>
          <a:prstGeom prst="line">
            <a:avLst/>
          </a:prstGeom>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a:off x="3886200" y="3429000"/>
            <a:ext cx="21336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Attack</a:t>
            </a:r>
            <a:endParaRPr lang="en-US" dirty="0"/>
          </a:p>
        </p:txBody>
      </p:sp>
      <p:cxnSp>
        <p:nvCxnSpPr>
          <p:cNvPr id="24" name="Straight Connector 23"/>
          <p:cNvCxnSpPr/>
          <p:nvPr/>
        </p:nvCxnSpPr>
        <p:spPr>
          <a:xfrm rot="5400000">
            <a:off x="4724400" y="3733800"/>
            <a:ext cx="152400" cy="1588"/>
          </a:xfrm>
          <a:prstGeom prst="line">
            <a:avLst/>
          </a:prstGeom>
        </p:spPr>
        <p:style>
          <a:lnRef idx="1">
            <a:schemeClr val="accent1"/>
          </a:lnRef>
          <a:fillRef idx="0">
            <a:schemeClr val="accent1"/>
          </a:fillRef>
          <a:effectRef idx="0">
            <a:schemeClr val="accent1"/>
          </a:effectRef>
          <a:fontRef idx="minor">
            <a:schemeClr val="tx1"/>
          </a:fontRef>
        </p:style>
      </p:cxnSp>
      <p:sp>
        <p:nvSpPr>
          <p:cNvPr id="25" name="Flowchart: Decision 24"/>
          <p:cNvSpPr/>
          <p:nvPr/>
        </p:nvSpPr>
        <p:spPr>
          <a:xfrm>
            <a:off x="3962400" y="3886200"/>
            <a:ext cx="1676400" cy="457200"/>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Am I dead?</a:t>
            </a:r>
            <a:endParaRPr lang="en-US" dirty="0"/>
          </a:p>
        </p:txBody>
      </p:sp>
      <p:cxnSp>
        <p:nvCxnSpPr>
          <p:cNvPr id="26" name="Straight Connector 25"/>
          <p:cNvCxnSpPr>
            <a:stCxn id="25" idx="3"/>
          </p:cNvCxnSpPr>
          <p:nvPr/>
        </p:nvCxnSpPr>
        <p:spPr>
          <a:xfrm>
            <a:off x="5638800" y="4114800"/>
            <a:ext cx="685800" cy="1588"/>
          </a:xfrm>
          <a:prstGeom prst="line">
            <a:avLst/>
          </a:prstGeom>
        </p:spPr>
        <p:style>
          <a:lnRef idx="1">
            <a:schemeClr val="accent1"/>
          </a:lnRef>
          <a:fillRef idx="0">
            <a:schemeClr val="accent1"/>
          </a:fillRef>
          <a:effectRef idx="0">
            <a:schemeClr val="accent1"/>
          </a:effectRef>
          <a:fontRef idx="minor">
            <a:schemeClr val="tx1"/>
          </a:fontRef>
        </p:style>
      </p:cxnSp>
      <p:sp>
        <p:nvSpPr>
          <p:cNvPr id="27" name="Rectangle 26"/>
          <p:cNvSpPr/>
          <p:nvPr/>
        </p:nvSpPr>
        <p:spPr>
          <a:xfrm>
            <a:off x="6400800" y="3886200"/>
            <a:ext cx="533400" cy="369332"/>
          </a:xfrm>
          <a:prstGeom prst="rect">
            <a:avLst/>
          </a:prstGeom>
        </p:spPr>
        <p:txBody>
          <a:bodyPr wrap="square">
            <a:spAutoFit/>
          </a:bodyPr>
          <a:lstStyle/>
          <a:p>
            <a:r>
              <a:rPr lang="en-US" dirty="0" smtClean="0"/>
              <a:t>Yes </a:t>
            </a:r>
            <a:endParaRPr lang="en-US" dirty="0"/>
          </a:p>
        </p:txBody>
      </p:sp>
      <p:cxnSp>
        <p:nvCxnSpPr>
          <p:cNvPr id="28" name="Straight Connector 27"/>
          <p:cNvCxnSpPr/>
          <p:nvPr/>
        </p:nvCxnSpPr>
        <p:spPr>
          <a:xfrm rot="5400000">
            <a:off x="6400800" y="3124200"/>
            <a:ext cx="16764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p:cNvCxnSpPr>
            <a:stCxn id="25" idx="2"/>
          </p:cNvCxnSpPr>
          <p:nvPr/>
        </p:nvCxnSpPr>
        <p:spPr>
          <a:xfrm rot="5400000">
            <a:off x="4723606" y="4419600"/>
            <a:ext cx="153194" cy="794"/>
          </a:xfrm>
          <a:prstGeom prst="line">
            <a:avLst/>
          </a:prstGeom>
        </p:spPr>
        <p:style>
          <a:lnRef idx="1">
            <a:schemeClr val="accent1"/>
          </a:lnRef>
          <a:fillRef idx="0">
            <a:schemeClr val="accent1"/>
          </a:fillRef>
          <a:effectRef idx="0">
            <a:schemeClr val="accent1"/>
          </a:effectRef>
          <a:fontRef idx="minor">
            <a:schemeClr val="tx1"/>
          </a:fontRef>
        </p:style>
      </p:cxnSp>
      <p:sp>
        <p:nvSpPr>
          <p:cNvPr id="30" name="Flowchart: Decision 29"/>
          <p:cNvSpPr/>
          <p:nvPr/>
        </p:nvSpPr>
        <p:spPr>
          <a:xfrm>
            <a:off x="3352800" y="4495800"/>
            <a:ext cx="2895600" cy="609600"/>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Any enemy remained?</a:t>
            </a:r>
            <a:endParaRPr lang="en-US" dirty="0"/>
          </a:p>
        </p:txBody>
      </p:sp>
      <p:cxnSp>
        <p:nvCxnSpPr>
          <p:cNvPr id="31" name="Straight Connector 30"/>
          <p:cNvCxnSpPr>
            <a:stCxn id="30" idx="3"/>
          </p:cNvCxnSpPr>
          <p:nvPr/>
        </p:nvCxnSpPr>
        <p:spPr>
          <a:xfrm>
            <a:off x="6248400" y="4800600"/>
            <a:ext cx="381000" cy="1588"/>
          </a:xfrm>
          <a:prstGeom prst="line">
            <a:avLst/>
          </a:prstGeom>
        </p:spPr>
        <p:style>
          <a:lnRef idx="1">
            <a:schemeClr val="accent1"/>
          </a:lnRef>
          <a:fillRef idx="0">
            <a:schemeClr val="accent1"/>
          </a:fillRef>
          <a:effectRef idx="0">
            <a:schemeClr val="accent1"/>
          </a:effectRef>
          <a:fontRef idx="minor">
            <a:schemeClr val="tx1"/>
          </a:fontRef>
        </p:style>
      </p:cxnSp>
      <p:sp>
        <p:nvSpPr>
          <p:cNvPr id="32" name="Rectangle 31"/>
          <p:cNvSpPr/>
          <p:nvPr/>
        </p:nvSpPr>
        <p:spPr>
          <a:xfrm>
            <a:off x="6629400" y="4536995"/>
            <a:ext cx="609600" cy="369332"/>
          </a:xfrm>
          <a:prstGeom prst="rect">
            <a:avLst/>
          </a:prstGeom>
        </p:spPr>
        <p:txBody>
          <a:bodyPr wrap="square">
            <a:spAutoFit/>
          </a:bodyPr>
          <a:lstStyle/>
          <a:p>
            <a:r>
              <a:rPr lang="en-US" dirty="0" smtClean="0"/>
              <a:t>NO</a:t>
            </a:r>
            <a:endParaRPr lang="en-US" dirty="0"/>
          </a:p>
        </p:txBody>
      </p:sp>
      <p:cxnSp>
        <p:nvCxnSpPr>
          <p:cNvPr id="33" name="Straight Connector 32"/>
          <p:cNvCxnSpPr>
            <a:endCxn id="32" idx="3"/>
          </p:cNvCxnSpPr>
          <p:nvPr/>
        </p:nvCxnSpPr>
        <p:spPr>
          <a:xfrm flipV="1">
            <a:off x="7010400" y="4721661"/>
            <a:ext cx="228600" cy="2739"/>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p:cNvCxnSpPr>
            <a:stCxn id="30" idx="2"/>
          </p:cNvCxnSpPr>
          <p:nvPr/>
        </p:nvCxnSpPr>
        <p:spPr>
          <a:xfrm rot="5400000">
            <a:off x="4724400" y="5181600"/>
            <a:ext cx="152400" cy="1588"/>
          </a:xfrm>
          <a:prstGeom prst="line">
            <a:avLst/>
          </a:prstGeom>
        </p:spPr>
        <p:style>
          <a:lnRef idx="1">
            <a:schemeClr val="accent1"/>
          </a:lnRef>
          <a:fillRef idx="0">
            <a:schemeClr val="accent1"/>
          </a:fillRef>
          <a:effectRef idx="0">
            <a:schemeClr val="accent1"/>
          </a:effectRef>
          <a:fontRef idx="minor">
            <a:schemeClr val="tx1"/>
          </a:fontRef>
        </p:style>
      </p:cxnSp>
      <p:sp>
        <p:nvSpPr>
          <p:cNvPr id="35" name="Rectangle 34"/>
          <p:cNvSpPr/>
          <p:nvPr/>
        </p:nvSpPr>
        <p:spPr>
          <a:xfrm>
            <a:off x="4329240" y="5181600"/>
            <a:ext cx="852359" cy="369332"/>
          </a:xfrm>
          <a:prstGeom prst="rect">
            <a:avLst/>
          </a:prstGeom>
        </p:spPr>
        <p:txBody>
          <a:bodyPr wrap="square">
            <a:spAutoFit/>
          </a:bodyPr>
          <a:lstStyle/>
          <a:p>
            <a:r>
              <a:rPr lang="en-US" dirty="0" smtClean="0"/>
              <a:t>     Yes</a:t>
            </a:r>
            <a:endParaRPr lang="en-US" dirty="0"/>
          </a:p>
        </p:txBody>
      </p:sp>
      <p:cxnSp>
        <p:nvCxnSpPr>
          <p:cNvPr id="36" name="Straight Connector 35"/>
          <p:cNvCxnSpPr>
            <a:stCxn id="35" idx="2"/>
            <a:endCxn id="35" idx="2"/>
          </p:cNvCxnSpPr>
          <p:nvPr/>
        </p:nvCxnSpPr>
        <p:spPr>
          <a:xfrm rot="5400000">
            <a:off x="4755420" y="5550932"/>
            <a:ext cx="1588"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Connector 36"/>
          <p:cNvCxnSpPr>
            <a:endCxn id="35" idx="2"/>
          </p:cNvCxnSpPr>
          <p:nvPr/>
        </p:nvCxnSpPr>
        <p:spPr>
          <a:xfrm rot="5400000">
            <a:off x="4707644" y="5457976"/>
            <a:ext cx="140732" cy="45180"/>
          </a:xfrm>
          <a:prstGeom prst="line">
            <a:avLst/>
          </a:prstGeom>
        </p:spPr>
        <p:style>
          <a:lnRef idx="1">
            <a:schemeClr val="accent1"/>
          </a:lnRef>
          <a:fillRef idx="0">
            <a:schemeClr val="accent1"/>
          </a:fillRef>
          <a:effectRef idx="0">
            <a:schemeClr val="accent1"/>
          </a:effectRef>
          <a:fontRef idx="minor">
            <a:schemeClr val="tx1"/>
          </a:fontRef>
        </p:style>
      </p:cxnSp>
      <p:sp>
        <p:nvSpPr>
          <p:cNvPr id="38" name="Rectangle 37"/>
          <p:cNvSpPr/>
          <p:nvPr/>
        </p:nvSpPr>
        <p:spPr>
          <a:xfrm>
            <a:off x="3810000" y="5562600"/>
            <a:ext cx="2057400" cy="76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Follow and Attack</a:t>
            </a:r>
            <a:endParaRPr lang="en-US" dirty="0"/>
          </a:p>
        </p:txBody>
      </p:sp>
      <p:cxnSp>
        <p:nvCxnSpPr>
          <p:cNvPr id="39" name="Straight Connector 38"/>
          <p:cNvCxnSpPr>
            <a:stCxn id="38" idx="1"/>
          </p:cNvCxnSpPr>
          <p:nvPr/>
        </p:nvCxnSpPr>
        <p:spPr>
          <a:xfrm rot="10800000">
            <a:off x="1447800" y="5943600"/>
            <a:ext cx="23622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rot="5400000" flipH="1" flipV="1">
            <a:off x="875506" y="5372100"/>
            <a:ext cx="1143794" cy="794"/>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a:endCxn id="30" idx="1"/>
          </p:cNvCxnSpPr>
          <p:nvPr/>
        </p:nvCxnSpPr>
        <p:spPr>
          <a:xfrm>
            <a:off x="1447800" y="4800600"/>
            <a:ext cx="19050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a:stCxn id="7" idx="3"/>
            <a:endCxn id="43" idx="1"/>
          </p:cNvCxnSpPr>
          <p:nvPr/>
        </p:nvCxnSpPr>
        <p:spPr>
          <a:xfrm flipV="1">
            <a:off x="6096000" y="1327666"/>
            <a:ext cx="304800" cy="5834"/>
          </a:xfrm>
          <a:prstGeom prst="line">
            <a:avLst/>
          </a:prstGeom>
        </p:spPr>
        <p:style>
          <a:lnRef idx="1">
            <a:schemeClr val="accent1"/>
          </a:lnRef>
          <a:fillRef idx="0">
            <a:schemeClr val="accent1"/>
          </a:fillRef>
          <a:effectRef idx="0">
            <a:schemeClr val="accent1"/>
          </a:effectRef>
          <a:fontRef idx="minor">
            <a:schemeClr val="tx1"/>
          </a:fontRef>
        </p:style>
      </p:cxnSp>
      <p:sp>
        <p:nvSpPr>
          <p:cNvPr id="43" name="Rectangle 42"/>
          <p:cNvSpPr/>
          <p:nvPr/>
        </p:nvSpPr>
        <p:spPr>
          <a:xfrm>
            <a:off x="6400800" y="1143000"/>
            <a:ext cx="685800" cy="369332"/>
          </a:xfrm>
          <a:prstGeom prst="rect">
            <a:avLst/>
          </a:prstGeom>
        </p:spPr>
        <p:txBody>
          <a:bodyPr wrap="square">
            <a:spAutoFit/>
          </a:bodyPr>
          <a:lstStyle/>
          <a:p>
            <a:r>
              <a:rPr lang="en-US" dirty="0" smtClean="0"/>
              <a:t>NO</a:t>
            </a:r>
            <a:endParaRPr lang="en-US" dirty="0"/>
          </a:p>
        </p:txBody>
      </p:sp>
      <p:cxnSp>
        <p:nvCxnSpPr>
          <p:cNvPr id="44" name="Straight Connector 43"/>
          <p:cNvCxnSpPr/>
          <p:nvPr/>
        </p:nvCxnSpPr>
        <p:spPr>
          <a:xfrm>
            <a:off x="6781800" y="1295400"/>
            <a:ext cx="457200" cy="1588"/>
          </a:xfrm>
          <a:prstGeom prst="line">
            <a:avLst/>
          </a:prstGeom>
        </p:spPr>
        <p:style>
          <a:lnRef idx="1">
            <a:schemeClr val="accent1"/>
          </a:lnRef>
          <a:fillRef idx="0">
            <a:schemeClr val="accent1"/>
          </a:fillRef>
          <a:effectRef idx="0">
            <a:schemeClr val="accent1"/>
          </a:effectRef>
          <a:fontRef idx="minor">
            <a:schemeClr val="tx1"/>
          </a:fontRef>
        </p:style>
      </p:cxnSp>
      <p:sp>
        <p:nvSpPr>
          <p:cNvPr id="45" name="Rectangle 44"/>
          <p:cNvSpPr/>
          <p:nvPr/>
        </p:nvSpPr>
        <p:spPr>
          <a:xfrm>
            <a:off x="7239000" y="4343400"/>
            <a:ext cx="1676400" cy="76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Finish</a:t>
            </a:r>
            <a:endParaRPr lang="en-US" dirty="0"/>
          </a:p>
        </p:txBody>
      </p:sp>
      <p:sp>
        <p:nvSpPr>
          <p:cNvPr id="46" name="Rectangle 45"/>
          <p:cNvSpPr/>
          <p:nvPr/>
        </p:nvSpPr>
        <p:spPr>
          <a:xfrm>
            <a:off x="4329241" y="3124200"/>
            <a:ext cx="485518" cy="369332"/>
          </a:xfrm>
          <a:prstGeom prst="rect">
            <a:avLst/>
          </a:prstGeom>
        </p:spPr>
        <p:txBody>
          <a:bodyPr wrap="square">
            <a:spAutoFit/>
          </a:bodyPr>
          <a:lstStyle/>
          <a:p>
            <a:r>
              <a:rPr lang="en-US" dirty="0" smtClean="0"/>
              <a:t>Yes</a:t>
            </a:r>
            <a:endParaRPr lang="en-US" dirty="0"/>
          </a:p>
        </p:txBody>
      </p:sp>
      <p:cxnSp>
        <p:nvCxnSpPr>
          <p:cNvPr id="47" name="Straight Connector 46"/>
          <p:cNvCxnSpPr/>
          <p:nvPr/>
        </p:nvCxnSpPr>
        <p:spPr>
          <a:xfrm rot="5400000">
            <a:off x="7200900" y="4000500"/>
            <a:ext cx="762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rot="5400000">
            <a:off x="7200900" y="4076700"/>
            <a:ext cx="762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6781800" y="4114800"/>
            <a:ext cx="4572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6324600" y="4114800"/>
            <a:ext cx="2286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p:cNvCxnSpPr>
            <a:stCxn id="43" idx="1"/>
          </p:cNvCxnSpPr>
          <p:nvPr/>
        </p:nvCxnSpPr>
        <p:spPr>
          <a:xfrm rot="10800000" flipH="1">
            <a:off x="6400800" y="1295400"/>
            <a:ext cx="152400" cy="32266"/>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rot="5400000" flipH="1" flipV="1">
            <a:off x="7200900" y="800100"/>
            <a:ext cx="762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6324600" y="762000"/>
            <a:ext cx="9144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54" name="Straight Connector 53"/>
          <p:cNvCxnSpPr>
            <a:endCxn id="25" idx="0"/>
          </p:cNvCxnSpPr>
          <p:nvPr/>
        </p:nvCxnSpPr>
        <p:spPr>
          <a:xfrm rot="5400000">
            <a:off x="4762500" y="3848100"/>
            <a:ext cx="76200" cy="1588"/>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2050" name="Picture 2" descr="C:\Users\Samrawit Demeke\Desktop\Capture-map.PNG"/>
          <p:cNvPicPr>
            <a:picLocks noChangeAspect="1" noChangeArrowheads="1"/>
          </p:cNvPicPr>
          <p:nvPr/>
        </p:nvPicPr>
        <p:blipFill>
          <a:blip r:embed="rId2"/>
          <a:srcRect/>
          <a:stretch>
            <a:fillRect/>
          </a:stretch>
        </p:blipFill>
        <p:spPr bwMode="auto">
          <a:xfrm>
            <a:off x="-1371600" y="0"/>
            <a:ext cx="11860791" cy="6858000"/>
          </a:xfrm>
          <a:prstGeom prst="rect">
            <a:avLst/>
          </a:prstGeom>
          <a:noFill/>
        </p:spPr>
      </p:pic>
      <p:sp>
        <p:nvSpPr>
          <p:cNvPr id="6" name="TextBox 5"/>
          <p:cNvSpPr txBox="1"/>
          <p:nvPr/>
        </p:nvSpPr>
        <p:spPr>
          <a:xfrm>
            <a:off x="381000" y="685801"/>
            <a:ext cx="8153400" cy="1015663"/>
          </a:xfrm>
          <a:prstGeom prst="rect">
            <a:avLst/>
          </a:prstGeom>
          <a:noFill/>
        </p:spPr>
        <p:txBody>
          <a:bodyPr wrap="square" rtlCol="0">
            <a:spAutoFit/>
          </a:bodyPr>
          <a:lstStyle/>
          <a:p>
            <a:pPr algn="ctr"/>
            <a:r>
              <a:rPr lang="en-US" sz="6000" dirty="0" smtClean="0"/>
              <a:t>Architectural design</a:t>
            </a:r>
            <a:endParaRPr lang="en-US" sz="6000" dirty="0"/>
          </a:p>
        </p:txBody>
      </p:sp>
      <p:pic>
        <p:nvPicPr>
          <p:cNvPr id="4099" name="Picture 3"/>
          <p:cNvPicPr>
            <a:picLocks noChangeAspect="1" noChangeArrowheads="1"/>
          </p:cNvPicPr>
          <p:nvPr/>
        </p:nvPicPr>
        <p:blipFill>
          <a:blip r:embed="rId3"/>
          <a:srcRect/>
          <a:stretch>
            <a:fillRect/>
          </a:stretch>
        </p:blipFill>
        <p:spPr bwMode="auto">
          <a:xfrm>
            <a:off x="304800" y="1905000"/>
            <a:ext cx="8470236" cy="3205162"/>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5400" dirty="0" smtClean="0"/>
              <a:t>Player weapon on Level 5</a:t>
            </a:r>
            <a:endParaRPr lang="en-US" sz="5400" dirty="0"/>
          </a:p>
        </p:txBody>
      </p:sp>
      <p:pic>
        <p:nvPicPr>
          <p:cNvPr id="4" name="Content Placeholder 3" descr="C:\Users\Samrawit Demeke\Documents\SEProject\GDD\level 5\Winchester_rifle_grko474_rifle.jpg"/>
          <p:cNvPicPr>
            <a:picLocks noGrp="1"/>
          </p:cNvPicPr>
          <p:nvPr>
            <p:ph idx="1"/>
          </p:nvPr>
        </p:nvPicPr>
        <p:blipFill>
          <a:blip r:embed="rId2"/>
          <a:srcRect/>
          <a:stretch>
            <a:fillRect/>
          </a:stretch>
        </p:blipFill>
        <p:spPr bwMode="auto">
          <a:xfrm>
            <a:off x="990600" y="1905000"/>
            <a:ext cx="7315200" cy="3886200"/>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2050" name="Picture 2" descr="C:\Users\Samrawit Demeke\Desktop\Capture-map.PNG"/>
          <p:cNvPicPr>
            <a:picLocks noChangeAspect="1" noChangeArrowheads="1"/>
          </p:cNvPicPr>
          <p:nvPr/>
        </p:nvPicPr>
        <p:blipFill>
          <a:blip r:embed="rId2"/>
          <a:srcRect/>
          <a:stretch>
            <a:fillRect/>
          </a:stretch>
        </p:blipFill>
        <p:spPr bwMode="auto">
          <a:xfrm>
            <a:off x="-1371600" y="0"/>
            <a:ext cx="11860791" cy="6858000"/>
          </a:xfrm>
          <a:prstGeom prst="rect">
            <a:avLst/>
          </a:prstGeom>
          <a:noFill/>
        </p:spPr>
      </p:pic>
      <p:sp>
        <p:nvSpPr>
          <p:cNvPr id="5" name="TextBox 4"/>
          <p:cNvSpPr txBox="1"/>
          <p:nvPr/>
        </p:nvSpPr>
        <p:spPr>
          <a:xfrm>
            <a:off x="533400" y="838200"/>
            <a:ext cx="6477000" cy="923330"/>
          </a:xfrm>
          <a:prstGeom prst="rect">
            <a:avLst/>
          </a:prstGeom>
          <a:noFill/>
        </p:spPr>
        <p:txBody>
          <a:bodyPr wrap="square" rtlCol="0">
            <a:spAutoFit/>
          </a:bodyPr>
          <a:lstStyle/>
          <a:p>
            <a:r>
              <a:rPr lang="en-US" sz="5400" dirty="0" smtClean="0"/>
              <a:t>Enemy</a:t>
            </a:r>
            <a:endParaRPr lang="en-US" sz="6000" dirty="0"/>
          </a:p>
        </p:txBody>
      </p:sp>
      <p:sp>
        <p:nvSpPr>
          <p:cNvPr id="6" name="TextBox 5"/>
          <p:cNvSpPr txBox="1"/>
          <p:nvPr/>
        </p:nvSpPr>
        <p:spPr>
          <a:xfrm>
            <a:off x="609600" y="1981200"/>
            <a:ext cx="4343400" cy="3662541"/>
          </a:xfrm>
          <a:prstGeom prst="rect">
            <a:avLst/>
          </a:prstGeom>
          <a:noFill/>
        </p:spPr>
        <p:txBody>
          <a:bodyPr wrap="square" rtlCol="0">
            <a:spAutoFit/>
          </a:bodyPr>
          <a:lstStyle/>
          <a:p>
            <a:r>
              <a:rPr lang="en-US" sz="4000" b="1" dirty="0" smtClean="0"/>
              <a:t>Design of their look</a:t>
            </a:r>
          </a:p>
          <a:p>
            <a:r>
              <a:rPr lang="en-US" sz="3200" dirty="0" smtClean="0"/>
              <a:t>-Grey colored uniforms</a:t>
            </a:r>
          </a:p>
          <a:p>
            <a:r>
              <a:rPr lang="en-US" sz="3200" dirty="0" smtClean="0"/>
              <a:t>-Blue sleeping mats</a:t>
            </a:r>
          </a:p>
          <a:p>
            <a:r>
              <a:rPr lang="en-US" sz="3200" dirty="0" smtClean="0"/>
              <a:t>-A bell-shaped hat with a feather</a:t>
            </a:r>
          </a:p>
          <a:p>
            <a:r>
              <a:rPr lang="en-US" sz="3200" dirty="0" smtClean="0"/>
              <a:t>-A brown colored wooden rifle</a:t>
            </a:r>
            <a:endParaRPr lang="en-US" sz="3200" dirty="0"/>
          </a:p>
        </p:txBody>
      </p:sp>
      <p:pic>
        <p:nvPicPr>
          <p:cNvPr id="1026" name="Picture 2" descr="C:\Users\Samrawit Demeke\Documents\SEProject\GDD\slide-GDD\28-76d313c686.jpg"/>
          <p:cNvPicPr>
            <a:picLocks noChangeAspect="1" noChangeArrowheads="1"/>
          </p:cNvPicPr>
          <p:nvPr/>
        </p:nvPicPr>
        <p:blipFill>
          <a:blip r:embed="rId3"/>
          <a:srcRect/>
          <a:stretch>
            <a:fillRect/>
          </a:stretch>
        </p:blipFill>
        <p:spPr bwMode="auto">
          <a:xfrm>
            <a:off x="5257800" y="990600"/>
            <a:ext cx="3637359" cy="4953000"/>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2050" name="Picture 2" descr="C:\Users\Samrawit Demeke\Desktop\Capture-map.PNG"/>
          <p:cNvPicPr>
            <a:picLocks noChangeAspect="1" noChangeArrowheads="1"/>
          </p:cNvPicPr>
          <p:nvPr/>
        </p:nvPicPr>
        <p:blipFill>
          <a:blip r:embed="rId2"/>
          <a:srcRect/>
          <a:stretch>
            <a:fillRect/>
          </a:stretch>
        </p:blipFill>
        <p:spPr bwMode="auto">
          <a:xfrm>
            <a:off x="-1371600" y="0"/>
            <a:ext cx="11860791" cy="6858000"/>
          </a:xfrm>
          <a:prstGeom prst="rect">
            <a:avLst/>
          </a:prstGeom>
          <a:noFill/>
        </p:spPr>
      </p:pic>
      <p:sp>
        <p:nvSpPr>
          <p:cNvPr id="5" name="TextBox 4"/>
          <p:cNvSpPr txBox="1"/>
          <p:nvPr/>
        </p:nvSpPr>
        <p:spPr>
          <a:xfrm>
            <a:off x="457200" y="914400"/>
            <a:ext cx="8458200" cy="923330"/>
          </a:xfrm>
          <a:prstGeom prst="rect">
            <a:avLst/>
          </a:prstGeom>
          <a:noFill/>
        </p:spPr>
        <p:txBody>
          <a:bodyPr wrap="square" rtlCol="0">
            <a:spAutoFit/>
          </a:bodyPr>
          <a:lstStyle/>
          <a:p>
            <a:r>
              <a:rPr lang="en-US" sz="5400" dirty="0" smtClean="0"/>
              <a:t>Enemy Weapons</a:t>
            </a:r>
            <a:endParaRPr lang="en-US" sz="5400" dirty="0"/>
          </a:p>
        </p:txBody>
      </p:sp>
      <p:sp>
        <p:nvSpPr>
          <p:cNvPr id="5122"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5121" name="Picture 2" descr="img_6364.jpg_thumbnail1"/>
          <p:cNvPicPr>
            <a:picLocks noChangeAspect="1" noChangeArrowheads="1"/>
          </p:cNvPicPr>
          <p:nvPr/>
        </p:nvPicPr>
        <p:blipFill>
          <a:blip r:embed="rId3"/>
          <a:srcRect/>
          <a:stretch>
            <a:fillRect/>
          </a:stretch>
        </p:blipFill>
        <p:spPr bwMode="auto">
          <a:xfrm>
            <a:off x="176667" y="2209800"/>
            <a:ext cx="8738733" cy="2301982"/>
          </a:xfrm>
          <a:prstGeom prst="rect">
            <a:avLst/>
          </a:prstGeom>
          <a:noFill/>
        </p:spPr>
      </p:pic>
      <p:sp>
        <p:nvSpPr>
          <p:cNvPr id="5123" name="Rectangle 3"/>
          <p:cNvSpPr>
            <a:spLocks noChangeArrowheads="1"/>
          </p:cNvSpPr>
          <p:nvPr/>
        </p:nvSpPr>
        <p:spPr bwMode="auto">
          <a:xfrm>
            <a:off x="2362200" y="4724400"/>
            <a:ext cx="3039615" cy="738664"/>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smtClean="0">
                <a:ln>
                  <a:noFill/>
                </a:ln>
                <a:solidFill>
                  <a:schemeClr val="tx1"/>
                </a:solidFill>
                <a:effectLst/>
                <a:latin typeface="Comic Sans MS" pitchFamily="66" charset="0"/>
                <a:ea typeface="Calibri" pitchFamily="34" charset="0"/>
                <a:cs typeface="Times New Roman" pitchFamily="18" charset="0"/>
              </a:rPr>
              <a:t> </a:t>
            </a:r>
            <a:endParaRPr kumimoji="0" lang="en-US" sz="8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smtClean="0">
                <a:ln>
                  <a:noFill/>
                </a:ln>
                <a:solidFill>
                  <a:schemeClr val="tx1"/>
                </a:solidFill>
                <a:effectLst/>
                <a:latin typeface="Comic Sans MS" pitchFamily="66" charset="0"/>
                <a:ea typeface="Calibri" pitchFamily="34" charset="0"/>
                <a:cs typeface="Times New Roman" pitchFamily="18" charset="0"/>
              </a:rPr>
              <a:t>	Fig: </a:t>
            </a:r>
            <a:r>
              <a:rPr kumimoji="0" lang="en-US" sz="1200" b="0" i="0" u="none" strike="noStrike" cap="none" normalizeH="0" baseline="0" dirty="0" err="1" smtClean="0">
                <a:ln>
                  <a:noFill/>
                </a:ln>
                <a:solidFill>
                  <a:schemeClr val="tx1"/>
                </a:solidFill>
                <a:effectLst/>
                <a:latin typeface="Comic Sans MS" pitchFamily="66" charset="0"/>
                <a:ea typeface="Calibri" pitchFamily="34" charset="0"/>
                <a:cs typeface="Times New Roman" pitchFamily="18" charset="0"/>
                <a:hlinkClick r:id="rId4" tooltip="Carcano"/>
              </a:rPr>
              <a:t>Carcano</a:t>
            </a:r>
            <a:r>
              <a:rPr kumimoji="0" lang="en-US" sz="1200" b="0" i="0" u="none" strike="noStrike" cap="none" normalizeH="0" baseline="0" dirty="0" smtClean="0">
                <a:ln>
                  <a:noFill/>
                </a:ln>
                <a:solidFill>
                  <a:schemeClr val="tx1"/>
                </a:solidFill>
                <a:effectLst/>
                <a:latin typeface="Comic Sans MS" pitchFamily="66" charset="0"/>
                <a:ea typeface="Calibri" pitchFamily="34" charset="0"/>
                <a:cs typeface="Times New Roman" pitchFamily="18" charset="0"/>
              </a:rPr>
              <a:t> Model91 rifle </a:t>
            </a:r>
            <a:br>
              <a:rPr kumimoji="0" lang="en-US" sz="1200" b="0" i="0" u="none" strike="noStrike" cap="none" normalizeH="0" baseline="0" dirty="0" smtClean="0">
                <a:ln>
                  <a:noFill/>
                </a:ln>
                <a:solidFill>
                  <a:schemeClr val="tx1"/>
                </a:solidFill>
                <a:effectLst/>
                <a:latin typeface="Comic Sans MS" pitchFamily="66" charset="0"/>
                <a:ea typeface="Calibri" pitchFamily="34" charset="0"/>
                <a:cs typeface="Times New Roman" pitchFamily="18" charset="0"/>
              </a:rPr>
            </a:b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9" name="Content Placeholder 8" descr="Untitled.png"/>
          <p:cNvPicPr>
            <a:picLocks noGrp="1" noChangeAspect="1"/>
          </p:cNvPicPr>
          <p:nvPr>
            <p:ph idx="1"/>
          </p:nvPr>
        </p:nvPicPr>
        <p:blipFill>
          <a:blip r:embed="rId2"/>
          <a:stretch>
            <a:fillRect/>
          </a:stretch>
        </p:blipFill>
        <p:spPr>
          <a:xfrm>
            <a:off x="457200" y="1792309"/>
            <a:ext cx="8229600" cy="4141745"/>
          </a:xfrm>
        </p:spPr>
      </p:pic>
      <p:pic>
        <p:nvPicPr>
          <p:cNvPr id="2050" name="Picture 2" descr="C:\Users\Samrawit Demeke\Desktop\Capture-map.PNG"/>
          <p:cNvPicPr>
            <a:picLocks noChangeAspect="1" noChangeArrowheads="1"/>
          </p:cNvPicPr>
          <p:nvPr/>
        </p:nvPicPr>
        <p:blipFill>
          <a:blip r:embed="rId3"/>
          <a:srcRect/>
          <a:stretch>
            <a:fillRect/>
          </a:stretch>
        </p:blipFill>
        <p:spPr bwMode="auto">
          <a:xfrm>
            <a:off x="-1371600" y="0"/>
            <a:ext cx="11860791" cy="6858000"/>
          </a:xfrm>
          <a:prstGeom prst="rect">
            <a:avLst/>
          </a:prstGeom>
          <a:noFill/>
        </p:spPr>
      </p:pic>
      <p:sp>
        <p:nvSpPr>
          <p:cNvPr id="5" name="TextBox 4"/>
          <p:cNvSpPr txBox="1"/>
          <p:nvPr/>
        </p:nvSpPr>
        <p:spPr>
          <a:xfrm>
            <a:off x="381000" y="838200"/>
            <a:ext cx="8610600" cy="923330"/>
          </a:xfrm>
          <a:prstGeom prst="rect">
            <a:avLst/>
          </a:prstGeom>
          <a:noFill/>
        </p:spPr>
        <p:txBody>
          <a:bodyPr wrap="square" rtlCol="0">
            <a:spAutoFit/>
          </a:bodyPr>
          <a:lstStyle/>
          <a:p>
            <a:r>
              <a:rPr lang="en-US" sz="5400" dirty="0" smtClean="0"/>
              <a:t>Representation of the soldiers</a:t>
            </a:r>
            <a:endParaRPr lang="en-US" sz="5400" dirty="0"/>
          </a:p>
        </p:txBody>
      </p:sp>
      <p:sp>
        <p:nvSpPr>
          <p:cNvPr id="6" name="TextBox 5"/>
          <p:cNvSpPr txBox="1"/>
          <p:nvPr/>
        </p:nvSpPr>
        <p:spPr>
          <a:xfrm>
            <a:off x="304800" y="1828800"/>
            <a:ext cx="7162800" cy="369332"/>
          </a:xfrm>
          <a:prstGeom prst="rect">
            <a:avLst/>
          </a:prstGeom>
          <a:noFill/>
        </p:spPr>
        <p:txBody>
          <a:bodyPr wrap="square" rtlCol="0">
            <a:spAutoFit/>
          </a:bodyPr>
          <a:lstStyle/>
          <a:p>
            <a:endParaRPr lang="en-US" dirty="0"/>
          </a:p>
        </p:txBody>
      </p:sp>
      <p:sp>
        <p:nvSpPr>
          <p:cNvPr id="7" name="TextBox 6"/>
          <p:cNvSpPr txBox="1"/>
          <p:nvPr/>
        </p:nvSpPr>
        <p:spPr>
          <a:xfrm>
            <a:off x="990600" y="2209800"/>
            <a:ext cx="4191000" cy="369332"/>
          </a:xfrm>
          <a:prstGeom prst="rect">
            <a:avLst/>
          </a:prstGeom>
          <a:noFill/>
        </p:spPr>
        <p:txBody>
          <a:bodyPr wrap="square" rtlCol="0">
            <a:spAutoFit/>
          </a:bodyPr>
          <a:lstStyle/>
          <a:p>
            <a:endParaRPr lang="en-US" dirty="0"/>
          </a:p>
        </p:txBody>
      </p:sp>
      <p:pic>
        <p:nvPicPr>
          <p:cNvPr id="10" name="Picture 9" descr="Untitled.png"/>
          <p:cNvPicPr>
            <a:picLocks noChangeAspect="1"/>
          </p:cNvPicPr>
          <p:nvPr/>
        </p:nvPicPr>
        <p:blipFill>
          <a:blip r:embed="rId2"/>
          <a:srcRect l="12500" r="22500"/>
          <a:stretch>
            <a:fillRect/>
          </a:stretch>
        </p:blipFill>
        <p:spPr>
          <a:xfrm>
            <a:off x="457200" y="2057400"/>
            <a:ext cx="5181600" cy="4011947"/>
          </a:xfrm>
          <a:prstGeom prst="rect">
            <a:avLst/>
          </a:prstGeom>
          <a:ln>
            <a:noFill/>
          </a:ln>
          <a:effectLst>
            <a:outerShdw blurRad="292100" dist="139700" dir="2700000" algn="tl" rotWithShape="0">
              <a:srgbClr val="333333">
                <a:alpha val="65000"/>
              </a:srgbClr>
            </a:outerShdw>
          </a:effectLst>
        </p:spPr>
      </p:pic>
      <p:sp>
        <p:nvSpPr>
          <p:cNvPr id="11" name="TextBox 10"/>
          <p:cNvSpPr txBox="1"/>
          <p:nvPr/>
        </p:nvSpPr>
        <p:spPr>
          <a:xfrm>
            <a:off x="6400800" y="2362200"/>
            <a:ext cx="2514600" cy="3447098"/>
          </a:xfrm>
          <a:prstGeom prst="rect">
            <a:avLst/>
          </a:prstGeom>
          <a:noFill/>
        </p:spPr>
        <p:txBody>
          <a:bodyPr wrap="square" rtlCol="0">
            <a:spAutoFit/>
          </a:bodyPr>
          <a:lstStyle/>
          <a:p>
            <a:pPr>
              <a:buFont typeface="Arial" pitchFamily="34" charset="0"/>
              <a:buChar char="•"/>
            </a:pPr>
            <a:r>
              <a:rPr lang="en-US" sz="2000" dirty="0" smtClean="0"/>
              <a:t>Player</a:t>
            </a:r>
          </a:p>
          <a:p>
            <a:pPr>
              <a:buFont typeface="Arial" pitchFamily="34" charset="0"/>
              <a:buChar char="•"/>
            </a:pPr>
            <a:endParaRPr lang="en-US" sz="2000" dirty="0" smtClean="0"/>
          </a:p>
          <a:p>
            <a:pPr>
              <a:buFont typeface="Arial" pitchFamily="34" charset="0"/>
              <a:buChar char="•"/>
            </a:pPr>
            <a:r>
              <a:rPr lang="en-US" sz="2000" dirty="0" smtClean="0"/>
              <a:t>Enemy soldiers</a:t>
            </a:r>
          </a:p>
          <a:p>
            <a:pPr>
              <a:buFont typeface="Arial" pitchFamily="34" charset="0"/>
              <a:buChar char="•"/>
            </a:pPr>
            <a:endParaRPr lang="en-US" sz="2000" dirty="0" smtClean="0"/>
          </a:p>
          <a:p>
            <a:pPr>
              <a:buFont typeface="Arial" pitchFamily="34" charset="0"/>
              <a:buChar char="•"/>
            </a:pPr>
            <a:r>
              <a:rPr lang="en-US" sz="2000" dirty="0" smtClean="0"/>
              <a:t>When R=D, soldiers get activated.</a:t>
            </a:r>
          </a:p>
          <a:p>
            <a:pPr>
              <a:buFont typeface="Arial" pitchFamily="34" charset="0"/>
              <a:buChar char="•"/>
            </a:pPr>
            <a:r>
              <a:rPr lang="en-US" sz="2000" dirty="0" smtClean="0"/>
              <a:t>When looking at an enemy, yell “</a:t>
            </a:r>
            <a:r>
              <a:rPr lang="en-US" sz="2000" dirty="0" err="1" smtClean="0"/>
              <a:t>Zeraf</a:t>
            </a:r>
            <a:r>
              <a:rPr lang="en-US" sz="2000" dirty="0" smtClean="0"/>
              <a:t>”.</a:t>
            </a:r>
          </a:p>
          <a:p>
            <a:pPr>
              <a:buFont typeface="Arial" pitchFamily="34" charset="0"/>
              <a:buChar char="•"/>
            </a:pPr>
            <a:r>
              <a:rPr lang="en-US" sz="2000" dirty="0" smtClean="0"/>
              <a:t>When shooting, activate rifle sound.</a:t>
            </a:r>
          </a:p>
          <a:p>
            <a:endParaRPr lang="en-US" sz="2000" dirty="0"/>
          </a:p>
        </p:txBody>
      </p:sp>
      <p:sp>
        <p:nvSpPr>
          <p:cNvPr id="12" name="5-Point Star 11"/>
          <p:cNvSpPr/>
          <p:nvPr/>
        </p:nvSpPr>
        <p:spPr>
          <a:xfrm>
            <a:off x="6096000" y="2438400"/>
            <a:ext cx="304800" cy="304800"/>
          </a:xfrm>
          <a:prstGeom prst="star5">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 name="Down Arrow 12"/>
          <p:cNvSpPr/>
          <p:nvPr/>
        </p:nvSpPr>
        <p:spPr>
          <a:xfrm>
            <a:off x="6096000" y="2971800"/>
            <a:ext cx="304800" cy="381000"/>
          </a:xfrm>
          <a:prstGeom prst="down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2050" name="Picture 2" descr="C:\Users\Samrawit Demeke\Desktop\Capture-map.PNG"/>
          <p:cNvPicPr>
            <a:picLocks noChangeAspect="1" noChangeArrowheads="1"/>
          </p:cNvPicPr>
          <p:nvPr/>
        </p:nvPicPr>
        <p:blipFill>
          <a:blip r:embed="rId2"/>
          <a:srcRect/>
          <a:stretch>
            <a:fillRect/>
          </a:stretch>
        </p:blipFill>
        <p:spPr bwMode="auto">
          <a:xfrm>
            <a:off x="-1371600" y="0"/>
            <a:ext cx="11860791" cy="6858000"/>
          </a:xfrm>
          <a:prstGeom prst="rect">
            <a:avLst/>
          </a:prstGeom>
          <a:noFill/>
        </p:spPr>
      </p:pic>
      <p:sp>
        <p:nvSpPr>
          <p:cNvPr id="5" name="TextBox 4"/>
          <p:cNvSpPr txBox="1"/>
          <p:nvPr/>
        </p:nvSpPr>
        <p:spPr>
          <a:xfrm>
            <a:off x="152400" y="685800"/>
            <a:ext cx="6553200" cy="923330"/>
          </a:xfrm>
          <a:prstGeom prst="rect">
            <a:avLst/>
          </a:prstGeom>
          <a:noFill/>
        </p:spPr>
        <p:txBody>
          <a:bodyPr wrap="square" rtlCol="0">
            <a:spAutoFit/>
          </a:bodyPr>
          <a:lstStyle/>
          <a:p>
            <a:r>
              <a:rPr lang="en-US" sz="5400" dirty="0" smtClean="0"/>
              <a:t>Fellow warriors</a:t>
            </a:r>
            <a:endParaRPr lang="en-US" sz="5400" dirty="0"/>
          </a:p>
        </p:txBody>
      </p:sp>
      <p:sp>
        <p:nvSpPr>
          <p:cNvPr id="6" name="TextBox 5"/>
          <p:cNvSpPr txBox="1"/>
          <p:nvPr/>
        </p:nvSpPr>
        <p:spPr>
          <a:xfrm>
            <a:off x="304800" y="1828800"/>
            <a:ext cx="4724400" cy="3861852"/>
          </a:xfrm>
          <a:prstGeom prst="rect">
            <a:avLst/>
          </a:prstGeom>
          <a:noFill/>
        </p:spPr>
        <p:txBody>
          <a:bodyPr wrap="square" rtlCol="0">
            <a:spAutoFit/>
          </a:bodyPr>
          <a:lstStyle/>
          <a:p>
            <a:pPr lvl="0">
              <a:buFont typeface="Arial" pitchFamily="34" charset="0"/>
              <a:buChar char="•"/>
            </a:pPr>
            <a:r>
              <a:rPr lang="en-US" sz="2400" dirty="0" smtClean="0"/>
              <a:t>They will be 40 in number. </a:t>
            </a:r>
          </a:p>
          <a:p>
            <a:pPr lvl="0">
              <a:buFont typeface="Arial" pitchFamily="34" charset="0"/>
              <a:buChar char="•"/>
            </a:pPr>
            <a:r>
              <a:rPr lang="en-US" sz="2400" dirty="0" smtClean="0"/>
              <a:t>They are capable of everything the player can do. They will run, slow down, jump, shoot their rifle and duck to defend themselves from the coming on fire. </a:t>
            </a:r>
          </a:p>
          <a:p>
            <a:pPr>
              <a:buFont typeface="Arial" pitchFamily="34" charset="0"/>
              <a:buChar char="•"/>
            </a:pPr>
            <a:r>
              <a:rPr lang="en-US" sz="2400" dirty="0" smtClean="0"/>
              <a:t>The sounds they make are:</a:t>
            </a:r>
          </a:p>
          <a:p>
            <a:pPr lvl="1">
              <a:buFont typeface="Wingdings" pitchFamily="2" charset="2"/>
              <a:buChar char="Ø"/>
            </a:pPr>
            <a:r>
              <a:rPr lang="en-US" sz="2400" i="1" dirty="0" err="1" smtClean="0"/>
              <a:t>Shilela</a:t>
            </a:r>
            <a:endParaRPr lang="en-US" sz="2400" i="1" dirty="0" smtClean="0"/>
          </a:p>
          <a:p>
            <a:pPr lvl="1">
              <a:buFont typeface="Wingdings" pitchFamily="2" charset="2"/>
              <a:buChar char="Ø"/>
            </a:pPr>
            <a:r>
              <a:rPr lang="en-US" sz="2400" dirty="0" smtClean="0"/>
              <a:t>a "watch out" warning to their friends.</a:t>
            </a:r>
            <a:endParaRPr lang="en-US" sz="2400" dirty="0"/>
          </a:p>
        </p:txBody>
      </p:sp>
      <p:pic>
        <p:nvPicPr>
          <p:cNvPr id="7" name="Picture 6" descr="C:\Users\Samrawit Demeke\Documents\SEProject\GDD\slide-GDD\Graphic Firing Table  Decisive Battles  Adwa (Adowa) 1896_files\26-95c694433c.jpg"/>
          <p:cNvPicPr/>
          <p:nvPr/>
        </p:nvPicPr>
        <p:blipFill>
          <a:blip r:embed="rId3"/>
          <a:srcRect/>
          <a:stretch>
            <a:fillRect/>
          </a:stretch>
        </p:blipFill>
        <p:spPr bwMode="auto">
          <a:xfrm>
            <a:off x="6019800" y="1524000"/>
            <a:ext cx="2800350" cy="3810000"/>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1026" name="Picture 2" descr="C:\Users\Samrawit Demeke\Desktop\Capture-map-1.png"/>
          <p:cNvPicPr>
            <a:picLocks noChangeAspect="1" noChangeArrowheads="1"/>
          </p:cNvPicPr>
          <p:nvPr/>
        </p:nvPicPr>
        <p:blipFill>
          <a:blip r:embed="rId2"/>
          <a:srcRect b="1515"/>
          <a:stretch>
            <a:fillRect/>
          </a:stretch>
        </p:blipFill>
        <p:spPr bwMode="auto">
          <a:xfrm>
            <a:off x="228600" y="1295400"/>
            <a:ext cx="8694737" cy="4953000"/>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
        <p:nvSpPr>
          <p:cNvPr id="5" name="TextBox 4"/>
          <p:cNvSpPr txBox="1"/>
          <p:nvPr/>
        </p:nvSpPr>
        <p:spPr>
          <a:xfrm>
            <a:off x="838200" y="381000"/>
            <a:ext cx="7620000" cy="830997"/>
          </a:xfrm>
          <a:prstGeom prst="rect">
            <a:avLst/>
          </a:prstGeom>
          <a:noFill/>
        </p:spPr>
        <p:txBody>
          <a:bodyPr wrap="square" rtlCol="0">
            <a:spAutoFit/>
          </a:bodyPr>
          <a:lstStyle/>
          <a:p>
            <a:pPr algn="ctr"/>
            <a:r>
              <a:rPr lang="en-US" sz="4800" dirty="0" smtClean="0">
                <a:solidFill>
                  <a:schemeClr val="accent6">
                    <a:lumMod val="75000"/>
                  </a:schemeClr>
                </a:solidFill>
                <a:cs typeface="Times New Roman" pitchFamily="18" charset="0"/>
              </a:rPr>
              <a:t>Map for level 5</a:t>
            </a:r>
            <a:endParaRPr lang="en-US" sz="4800" dirty="0">
              <a:solidFill>
                <a:schemeClr val="accent6">
                  <a:lumMod val="75000"/>
                </a:schemeClr>
              </a:solidFill>
              <a:cs typeface="Times New Roman" pitchFamily="18" charset="0"/>
            </a:endParaRPr>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44562"/>
          </a:xfrm>
        </p:spPr>
        <p:txBody>
          <a:bodyPr/>
          <a:lstStyle/>
          <a:p>
            <a:r>
              <a:rPr lang="en-US" dirty="0" smtClean="0">
                <a:solidFill>
                  <a:schemeClr val="accent6">
                    <a:lumMod val="75000"/>
                  </a:schemeClr>
                </a:solidFill>
                <a:cs typeface="Times New Roman" pitchFamily="18" charset="0"/>
              </a:rPr>
              <a:t>Position of map on screen</a:t>
            </a:r>
            <a:endParaRPr lang="en-US" dirty="0">
              <a:solidFill>
                <a:schemeClr val="accent6">
                  <a:lumMod val="75000"/>
                </a:schemeClr>
              </a:solidFill>
              <a:cs typeface="Times New Roman" pitchFamily="18" charset="0"/>
            </a:endParaRPr>
          </a:p>
        </p:txBody>
      </p:sp>
      <p:sp>
        <p:nvSpPr>
          <p:cNvPr id="3" name="Content Placeholder 2"/>
          <p:cNvSpPr>
            <a:spLocks noGrp="1"/>
          </p:cNvSpPr>
          <p:nvPr>
            <p:ph idx="1"/>
          </p:nvPr>
        </p:nvSpPr>
        <p:spPr/>
        <p:txBody>
          <a:bodyPr/>
          <a:lstStyle/>
          <a:p>
            <a:endParaRPr lang="en-US"/>
          </a:p>
        </p:txBody>
      </p:sp>
      <p:pic>
        <p:nvPicPr>
          <p:cNvPr id="1026" name="Picture 2"/>
          <p:cNvPicPr>
            <a:picLocks noChangeAspect="1" noChangeArrowheads="1"/>
          </p:cNvPicPr>
          <p:nvPr/>
        </p:nvPicPr>
        <p:blipFill>
          <a:blip r:embed="rId3"/>
          <a:srcRect/>
          <a:stretch>
            <a:fillRect/>
          </a:stretch>
        </p:blipFill>
        <p:spPr bwMode="auto">
          <a:xfrm>
            <a:off x="0" y="1295400"/>
            <a:ext cx="9144000" cy="5140989"/>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2050" name="Picture 2" descr="C:\Users\Samrawit Demeke\Desktop\Capture-map.PNG"/>
          <p:cNvPicPr>
            <a:picLocks noChangeAspect="1" noChangeArrowheads="1"/>
          </p:cNvPicPr>
          <p:nvPr/>
        </p:nvPicPr>
        <p:blipFill>
          <a:blip r:embed="rId2"/>
          <a:srcRect/>
          <a:stretch>
            <a:fillRect/>
          </a:stretch>
        </p:blipFill>
        <p:spPr bwMode="auto">
          <a:xfrm>
            <a:off x="-1371600" y="0"/>
            <a:ext cx="11860791" cy="6858000"/>
          </a:xfrm>
          <a:prstGeom prst="rect">
            <a:avLst/>
          </a:prstGeom>
          <a:noFill/>
        </p:spPr>
      </p:pic>
      <p:sp>
        <p:nvSpPr>
          <p:cNvPr id="5" name="TextBox 4"/>
          <p:cNvSpPr txBox="1"/>
          <p:nvPr/>
        </p:nvSpPr>
        <p:spPr>
          <a:xfrm>
            <a:off x="228600" y="762000"/>
            <a:ext cx="8915400" cy="923330"/>
          </a:xfrm>
          <a:prstGeom prst="rect">
            <a:avLst/>
          </a:prstGeom>
          <a:noFill/>
        </p:spPr>
        <p:txBody>
          <a:bodyPr wrap="square" rtlCol="0">
            <a:spAutoFit/>
          </a:bodyPr>
          <a:lstStyle/>
          <a:p>
            <a:r>
              <a:rPr lang="en-US" sz="5400" dirty="0" smtClean="0"/>
              <a:t>Environment</a:t>
            </a:r>
            <a:endParaRPr lang="en-US" sz="5400" dirty="0"/>
          </a:p>
        </p:txBody>
      </p:sp>
      <p:pic>
        <p:nvPicPr>
          <p:cNvPr id="6" name="Picture 5" descr="Adwa_Tigray_Ethiopia.jpg"/>
          <p:cNvPicPr/>
          <p:nvPr/>
        </p:nvPicPr>
        <p:blipFill>
          <a:blip r:embed="rId3"/>
          <a:stretch>
            <a:fillRect/>
          </a:stretch>
        </p:blipFill>
        <p:spPr>
          <a:xfrm>
            <a:off x="838200" y="1676400"/>
            <a:ext cx="7296832" cy="4395788"/>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ular Callout 10"/>
          <p:cNvSpPr/>
          <p:nvPr/>
        </p:nvSpPr>
        <p:spPr>
          <a:xfrm>
            <a:off x="6299791" y="701749"/>
            <a:ext cx="2288658" cy="2743200"/>
          </a:xfrm>
          <a:prstGeom prst="wedgeRoundRectCallout">
            <a:avLst>
              <a:gd name="adj1" fmla="val -66048"/>
              <a:gd name="adj2" fmla="val 33818"/>
              <a:gd name="adj3" fmla="val 16667"/>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smtClean="0">
                <a:latin typeface="Times New Roman" pitchFamily="18" charset="0"/>
                <a:cs typeface="Times New Roman" pitchFamily="18" charset="0"/>
              </a:rPr>
              <a:t>Unity3D Engine offer reusable components that can be manipulated to bring a game to life. Loading, displaying, and animating models, collision detection between objects, physics, input, graphical user interfaces, and even portions of a game's artificial intelligence can all be components that make up the engine</a:t>
            </a:r>
            <a:endParaRPr lang="en-US" sz="1400" dirty="0">
              <a:latin typeface="Times New Roman" pitchFamily="18" charset="0"/>
              <a:cs typeface="Times New Roman" pitchFamily="18" charset="0"/>
            </a:endParaRPr>
          </a:p>
        </p:txBody>
      </p:sp>
      <p:sp>
        <p:nvSpPr>
          <p:cNvPr id="2051" name="Rectangle 3"/>
          <p:cNvSpPr>
            <a:spLocks noChangeArrowheads="1"/>
          </p:cNvSpPr>
          <p:nvPr/>
        </p:nvSpPr>
        <p:spPr bwMode="auto">
          <a:xfrm>
            <a:off x="0" y="457200"/>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24" name="TextBox 23"/>
          <p:cNvSpPr txBox="1"/>
          <p:nvPr/>
        </p:nvSpPr>
        <p:spPr>
          <a:xfrm>
            <a:off x="836037" y="512399"/>
            <a:ext cx="6112571" cy="923330"/>
          </a:xfrm>
          <a:prstGeom prst="rect">
            <a:avLst/>
          </a:prstGeom>
          <a:noFill/>
        </p:spPr>
        <p:txBody>
          <a:bodyPr wrap="none" rtlCol="0">
            <a:spAutoFit/>
          </a:bodyPr>
          <a:lstStyle/>
          <a:p>
            <a:r>
              <a:rPr lang="en-US" sz="5400" b="1" u="sng" dirty="0" smtClean="0">
                <a:latin typeface="Algerian" pitchFamily="82" charset="0"/>
              </a:rPr>
              <a:t>The Game Engine</a:t>
            </a:r>
            <a:endParaRPr lang="en-US" sz="5400" b="1" u="sng" dirty="0">
              <a:latin typeface="Algerian" pitchFamily="82" charset="0"/>
            </a:endParaRPr>
          </a:p>
        </p:txBody>
      </p:sp>
      <p:sp>
        <p:nvSpPr>
          <p:cNvPr id="26" name="TextBox 25"/>
          <p:cNvSpPr txBox="1"/>
          <p:nvPr/>
        </p:nvSpPr>
        <p:spPr>
          <a:xfrm>
            <a:off x="970477" y="1598234"/>
            <a:ext cx="2761989" cy="830997"/>
          </a:xfrm>
          <a:prstGeom prst="rect">
            <a:avLst/>
          </a:prstGeom>
          <a:noFill/>
        </p:spPr>
        <p:txBody>
          <a:bodyPr wrap="square" rtlCol="0">
            <a:spAutoFit/>
          </a:bodyPr>
          <a:lstStyle/>
          <a:p>
            <a:r>
              <a:rPr lang="en-US" sz="2400" b="1" u="sng" dirty="0" smtClean="0">
                <a:latin typeface="Times New Roman" pitchFamily="18" charset="0"/>
                <a:cs typeface="Times New Roman" pitchFamily="18" charset="0"/>
              </a:rPr>
              <a:t>Which Game Engine?</a:t>
            </a:r>
            <a:endParaRPr lang="en-US" sz="2400" b="1" u="sng" dirty="0">
              <a:latin typeface="Times New Roman" pitchFamily="18" charset="0"/>
              <a:cs typeface="Times New Roman" pitchFamily="18" charset="0"/>
            </a:endParaRPr>
          </a:p>
        </p:txBody>
      </p:sp>
      <p:grpSp>
        <p:nvGrpSpPr>
          <p:cNvPr id="2" name="Group 12"/>
          <p:cNvGrpSpPr/>
          <p:nvPr/>
        </p:nvGrpSpPr>
        <p:grpSpPr>
          <a:xfrm>
            <a:off x="1219200" y="2286000"/>
            <a:ext cx="2013821" cy="1509435"/>
            <a:chOff x="1599826" y="2190695"/>
            <a:chExt cx="2685095" cy="1509435"/>
          </a:xfrm>
        </p:grpSpPr>
        <p:pic>
          <p:nvPicPr>
            <p:cNvPr id="27" name="Picture 26" descr="http://www.guidohenkel.com/images/UnityLogo.png"/>
            <p:cNvPicPr/>
            <p:nvPr/>
          </p:nvPicPr>
          <p:blipFill>
            <a:blip r:embed="rId2"/>
            <a:srcRect/>
            <a:stretch>
              <a:fillRect/>
            </a:stretch>
          </p:blipFill>
          <p:spPr bwMode="auto">
            <a:xfrm>
              <a:off x="1599826" y="2212013"/>
              <a:ext cx="1482305" cy="767872"/>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28" name="Picture 27" descr="https://upload.wikimedia.org/wikipedia/commons/e/ee/Unreal_Engine_logo_and_wordmark.png"/>
            <p:cNvPicPr/>
            <p:nvPr/>
          </p:nvPicPr>
          <p:blipFill>
            <a:blip r:embed="rId3" cstate="print"/>
            <a:srcRect/>
            <a:stretch>
              <a:fillRect/>
            </a:stretch>
          </p:blipFill>
          <p:spPr bwMode="auto">
            <a:xfrm>
              <a:off x="3517641" y="2190695"/>
              <a:ext cx="767280" cy="903379"/>
            </a:xfrm>
            <a:prstGeom prst="rect">
              <a:avLst/>
            </a:prstGeom>
            <a:ln>
              <a:noFill/>
            </a:ln>
            <a:effectLst>
              <a:outerShdw blurRad="190500" algn="tl" rotWithShape="0">
                <a:srgbClr val="000000">
                  <a:alpha val="70000"/>
                </a:srgbClr>
              </a:outerShdw>
            </a:effectLst>
          </p:spPr>
        </p:pic>
        <p:pic>
          <p:nvPicPr>
            <p:cNvPr id="29" name="Picture 28" descr="http://www.geeks3d.com/public/jegx/200908/cryengine3.jpg"/>
            <p:cNvPicPr/>
            <p:nvPr/>
          </p:nvPicPr>
          <p:blipFill>
            <a:blip r:embed="rId4" cstate="print"/>
            <a:srcRect/>
            <a:stretch>
              <a:fillRect/>
            </a:stretch>
          </p:blipFill>
          <p:spPr bwMode="auto">
            <a:xfrm>
              <a:off x="1895774" y="3309965"/>
              <a:ext cx="741101" cy="39016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0" name="Picture 29" descr="http://www.heroengine.com/wp-content/uploads/2011/11/hero_logo_white-689x321.jpg"/>
            <p:cNvPicPr/>
            <p:nvPr/>
          </p:nvPicPr>
          <p:blipFill>
            <a:blip r:embed="rId5" cstate="print"/>
            <a:srcRect/>
            <a:stretch>
              <a:fillRect/>
            </a:stretch>
          </p:blipFill>
          <p:spPr bwMode="auto">
            <a:xfrm>
              <a:off x="3239999" y="3220798"/>
              <a:ext cx="949230" cy="43680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pic>
        <p:nvPicPr>
          <p:cNvPr id="9" name="Picture 8" descr="http://www.guidohenkel.com/images/UnityLogo.png"/>
          <p:cNvPicPr/>
          <p:nvPr/>
        </p:nvPicPr>
        <p:blipFill>
          <a:blip r:embed="rId2"/>
          <a:srcRect/>
          <a:stretch>
            <a:fillRect/>
          </a:stretch>
        </p:blipFill>
        <p:spPr bwMode="auto">
          <a:xfrm>
            <a:off x="3754341" y="2183657"/>
            <a:ext cx="2210525" cy="1367616"/>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12" name="Picture 11" descr="Game Engine Components.PNG"/>
          <p:cNvPicPr>
            <a:picLocks noChangeAspect="1"/>
          </p:cNvPicPr>
          <p:nvPr/>
        </p:nvPicPr>
        <p:blipFill>
          <a:blip r:embed="rId6"/>
          <a:stretch>
            <a:fillRect/>
          </a:stretch>
        </p:blipFill>
        <p:spPr>
          <a:xfrm>
            <a:off x="1627178" y="4458498"/>
            <a:ext cx="6089501" cy="222399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4" name="TextBox 13"/>
          <p:cNvSpPr txBox="1"/>
          <p:nvPr/>
        </p:nvSpPr>
        <p:spPr>
          <a:xfrm>
            <a:off x="838200" y="3886200"/>
            <a:ext cx="4706656" cy="830997"/>
          </a:xfrm>
          <a:prstGeom prst="rect">
            <a:avLst/>
          </a:prstGeom>
          <a:noFill/>
        </p:spPr>
        <p:txBody>
          <a:bodyPr wrap="square" rtlCol="0">
            <a:spAutoFit/>
          </a:bodyPr>
          <a:lstStyle/>
          <a:p>
            <a:r>
              <a:rPr lang="en-US" sz="2400" b="1" u="sng" dirty="0" smtClean="0">
                <a:latin typeface="Times New Roman" pitchFamily="18" charset="0"/>
                <a:cs typeface="Times New Roman" pitchFamily="18" charset="0"/>
              </a:rPr>
              <a:t>The primary modules in the game engine </a:t>
            </a:r>
            <a:endParaRPr lang="en-US" sz="2400" b="1" u="sng" dirty="0">
              <a:latin typeface="Times New Roman" pitchFamily="18" charset="0"/>
              <a:cs typeface="Times New Roman" pitchFamily="18" charset="0"/>
            </a:endParaRPr>
          </a:p>
        </p:txBody>
      </p:sp>
    </p:spTree>
    <p:extLst>
      <p:ext uri="{BB962C8B-B14F-4D97-AF65-F5344CB8AC3E}">
        <p14:creationId xmlns:p14="http://schemas.microsoft.com/office/powerpoint/2010/main" xmlns="" val="283865684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Scale>
                                      <p:cBhvr>
                                        <p:cTn id="7" dur="2000" decel="50000" fill="hold">
                                          <p:stCondLst>
                                            <p:cond delay="0"/>
                                          </p:stCondLst>
                                        </p:cTn>
                                        <p:tgtEl>
                                          <p:spTgt spid="2"/>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2000" decel="50000" fill="hold">
                                          <p:stCondLst>
                                            <p:cond delay="0"/>
                                          </p:stCondLst>
                                        </p:cTn>
                                        <p:tgtEl>
                                          <p:spTgt spid="2"/>
                                        </p:tgtEl>
                                        <p:attrNameLst>
                                          <p:attrName>ppt_x</p:attrName>
                                          <p:attrName>ppt_y</p:attrName>
                                        </p:attrNameLst>
                                      </p:cBhvr>
                                    </p:animMotion>
                                    <p:animEffect transition="in" filter="fade">
                                      <p:cBhvr>
                                        <p:cTn id="9" dur="2000"/>
                                        <p:tgtEl>
                                          <p:spTgt spid="2"/>
                                        </p:tgtEl>
                                      </p:cBhvr>
                                    </p:animEffect>
                                  </p:childTnLst>
                                </p:cTn>
                              </p:par>
                            </p:childTnLst>
                          </p:cTn>
                        </p:par>
                        <p:par>
                          <p:cTn id="10" fill="hold">
                            <p:stCondLst>
                              <p:cond delay="2000"/>
                            </p:stCondLst>
                            <p:childTnLst>
                              <p:par>
                                <p:cTn id="11" presetID="2" presetClass="entr" presetSubtype="8" fill="hold" nodeType="after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3000" fill="hold"/>
                                        <p:tgtEl>
                                          <p:spTgt spid="9"/>
                                        </p:tgtEl>
                                        <p:attrNameLst>
                                          <p:attrName>ppt_x</p:attrName>
                                        </p:attrNameLst>
                                      </p:cBhvr>
                                      <p:tavLst>
                                        <p:tav tm="0">
                                          <p:val>
                                            <p:strVal val="0-#ppt_w/2"/>
                                          </p:val>
                                        </p:tav>
                                        <p:tav tm="100000">
                                          <p:val>
                                            <p:strVal val="#ppt_x"/>
                                          </p:val>
                                        </p:tav>
                                      </p:tavLst>
                                    </p:anim>
                                    <p:anim calcmode="lin" valueType="num">
                                      <p:cBhvr additive="base">
                                        <p:cTn id="14" dur="3000" fill="hold"/>
                                        <p:tgtEl>
                                          <p:spTgt spid="9"/>
                                        </p:tgtEl>
                                        <p:attrNameLst>
                                          <p:attrName>ppt_y</p:attrName>
                                        </p:attrNameLst>
                                      </p:cBhvr>
                                      <p:tavLst>
                                        <p:tav tm="0">
                                          <p:val>
                                            <p:strVal val="#ppt_y"/>
                                          </p:val>
                                        </p:tav>
                                        <p:tav tm="100000">
                                          <p:val>
                                            <p:strVal val="#ppt_y"/>
                                          </p:val>
                                        </p:tav>
                                      </p:tavLst>
                                    </p:anim>
                                  </p:childTnLst>
                                </p:cTn>
                              </p:par>
                            </p:childTnLst>
                          </p:cTn>
                        </p:par>
                        <p:par>
                          <p:cTn id="15" fill="hold">
                            <p:stCondLst>
                              <p:cond delay="5000"/>
                            </p:stCondLst>
                            <p:childTnLst>
                              <p:par>
                                <p:cTn id="16" presetID="52" presetClass="entr" presetSubtype="0" fill="hold" grpId="0" nodeType="afterEffect">
                                  <p:stCondLst>
                                    <p:cond delay="0"/>
                                  </p:stCondLst>
                                  <p:childTnLst>
                                    <p:set>
                                      <p:cBhvr>
                                        <p:cTn id="17" dur="1" fill="hold">
                                          <p:stCondLst>
                                            <p:cond delay="0"/>
                                          </p:stCondLst>
                                        </p:cTn>
                                        <p:tgtEl>
                                          <p:spTgt spid="11"/>
                                        </p:tgtEl>
                                        <p:attrNameLst>
                                          <p:attrName>style.visibility</p:attrName>
                                        </p:attrNameLst>
                                      </p:cBhvr>
                                      <p:to>
                                        <p:strVal val="visible"/>
                                      </p:to>
                                    </p:set>
                                    <p:animScale>
                                      <p:cBhvr>
                                        <p:cTn id="18" dur="2000" decel="50000" fill="hold">
                                          <p:stCondLst>
                                            <p:cond delay="0"/>
                                          </p:stCondLst>
                                        </p:cTn>
                                        <p:tgtEl>
                                          <p:spTgt spid="11"/>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9" dur="2000" decel="50000" fill="hold">
                                          <p:stCondLst>
                                            <p:cond delay="0"/>
                                          </p:stCondLst>
                                        </p:cTn>
                                        <p:tgtEl>
                                          <p:spTgt spid="11"/>
                                        </p:tgtEl>
                                        <p:attrNameLst>
                                          <p:attrName>ppt_x</p:attrName>
                                          <p:attrName>ppt_y</p:attrName>
                                        </p:attrNameLst>
                                      </p:cBhvr>
                                    </p:animMotion>
                                    <p:animEffect transition="in" filter="fade">
                                      <p:cBhvr>
                                        <p:cTn id="20" dur="2000"/>
                                        <p:tgtEl>
                                          <p:spTgt spid="11"/>
                                        </p:tgtEl>
                                      </p:cBhvr>
                                    </p:animEffect>
                                  </p:childTnLst>
                                </p:cTn>
                              </p:par>
                            </p:childTnLst>
                          </p:cTn>
                        </p:par>
                      </p:childTnLst>
                    </p:cTn>
                  </p:par>
                  <p:par>
                    <p:cTn id="21" fill="hold">
                      <p:stCondLst>
                        <p:cond delay="indefinite"/>
                      </p:stCondLst>
                      <p:childTnLst>
                        <p:par>
                          <p:cTn id="22" fill="hold">
                            <p:stCondLst>
                              <p:cond delay="0"/>
                            </p:stCondLst>
                            <p:childTnLst>
                              <p:par>
                                <p:cTn id="23" presetID="52" presetClass="entr" presetSubtype="0"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animScale>
                                      <p:cBhvr>
                                        <p:cTn id="25" dur="1000" decel="50000" fill="hold">
                                          <p:stCondLst>
                                            <p:cond delay="0"/>
                                          </p:stCondLst>
                                        </p:cTn>
                                        <p:tgtEl>
                                          <p:spTgt spid="14"/>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6" dur="1000" decel="50000" fill="hold">
                                          <p:stCondLst>
                                            <p:cond delay="0"/>
                                          </p:stCondLst>
                                        </p:cTn>
                                        <p:tgtEl>
                                          <p:spTgt spid="14"/>
                                        </p:tgtEl>
                                        <p:attrNameLst>
                                          <p:attrName>ppt_x</p:attrName>
                                          <p:attrName>ppt_y</p:attrName>
                                        </p:attrNameLst>
                                      </p:cBhvr>
                                    </p:animMotion>
                                    <p:animEffect transition="in" filter="fade">
                                      <p:cBhvr>
                                        <p:cTn id="27" dur="1000"/>
                                        <p:tgtEl>
                                          <p:spTgt spid="14"/>
                                        </p:tgtEl>
                                      </p:cBhvr>
                                    </p:animEffect>
                                  </p:childTnLst>
                                </p:cTn>
                              </p:par>
                            </p:childTnLst>
                          </p:cTn>
                        </p:par>
                        <p:par>
                          <p:cTn id="28" fill="hold">
                            <p:stCondLst>
                              <p:cond delay="1000"/>
                            </p:stCondLst>
                            <p:childTnLst>
                              <p:par>
                                <p:cTn id="29" presetID="49" presetClass="entr" presetSubtype="0" decel="100000" fill="hold" nodeType="after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p:cTn id="31" dur="500" fill="hold"/>
                                        <p:tgtEl>
                                          <p:spTgt spid="12"/>
                                        </p:tgtEl>
                                        <p:attrNameLst>
                                          <p:attrName>ppt_w</p:attrName>
                                        </p:attrNameLst>
                                      </p:cBhvr>
                                      <p:tavLst>
                                        <p:tav tm="0">
                                          <p:val>
                                            <p:fltVal val="0"/>
                                          </p:val>
                                        </p:tav>
                                        <p:tav tm="100000">
                                          <p:val>
                                            <p:strVal val="#ppt_w"/>
                                          </p:val>
                                        </p:tav>
                                      </p:tavLst>
                                    </p:anim>
                                    <p:anim calcmode="lin" valueType="num">
                                      <p:cBhvr>
                                        <p:cTn id="32" dur="500" fill="hold"/>
                                        <p:tgtEl>
                                          <p:spTgt spid="12"/>
                                        </p:tgtEl>
                                        <p:attrNameLst>
                                          <p:attrName>ppt_h</p:attrName>
                                        </p:attrNameLst>
                                      </p:cBhvr>
                                      <p:tavLst>
                                        <p:tav tm="0">
                                          <p:val>
                                            <p:fltVal val="0"/>
                                          </p:val>
                                        </p:tav>
                                        <p:tav tm="100000">
                                          <p:val>
                                            <p:strVal val="#ppt_h"/>
                                          </p:val>
                                        </p:tav>
                                      </p:tavLst>
                                    </p:anim>
                                    <p:anim calcmode="lin" valueType="num">
                                      <p:cBhvr>
                                        <p:cTn id="33" dur="500" fill="hold"/>
                                        <p:tgtEl>
                                          <p:spTgt spid="12"/>
                                        </p:tgtEl>
                                        <p:attrNameLst>
                                          <p:attrName>style.rotation</p:attrName>
                                        </p:attrNameLst>
                                      </p:cBhvr>
                                      <p:tavLst>
                                        <p:tav tm="0">
                                          <p:val>
                                            <p:fltVal val="360"/>
                                          </p:val>
                                        </p:tav>
                                        <p:tav tm="100000">
                                          <p:val>
                                            <p:fltVal val="0"/>
                                          </p:val>
                                        </p:tav>
                                      </p:tavLst>
                                    </p:anim>
                                    <p:animEffect transition="in" filter="fade">
                                      <p:cBhvr>
                                        <p:cTn id="3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4"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2050" name="Picture 2" descr="C:\Users\Samrawit Demeke\Desktop\Capture-map.PNG"/>
          <p:cNvPicPr>
            <a:picLocks noChangeAspect="1" noChangeArrowheads="1"/>
          </p:cNvPicPr>
          <p:nvPr/>
        </p:nvPicPr>
        <p:blipFill>
          <a:blip r:embed="rId2"/>
          <a:srcRect/>
          <a:stretch>
            <a:fillRect/>
          </a:stretch>
        </p:blipFill>
        <p:spPr bwMode="auto">
          <a:xfrm>
            <a:off x="-1371600" y="0"/>
            <a:ext cx="11860791" cy="6858000"/>
          </a:xfrm>
          <a:prstGeom prst="rect">
            <a:avLst/>
          </a:prstGeom>
          <a:noFill/>
        </p:spPr>
      </p:pic>
      <p:pic>
        <p:nvPicPr>
          <p:cNvPr id="6" name="Picture 2" descr="C:\Users\Samrawit Demeke\Documents\SEProject\GDD\slide-GDD\battlemap 1 - Italian advance-2.jpg"/>
          <p:cNvPicPr>
            <a:picLocks noChangeAspect="1" noChangeArrowheads="1"/>
          </p:cNvPicPr>
          <p:nvPr/>
        </p:nvPicPr>
        <p:blipFill>
          <a:blip r:embed="rId3"/>
          <a:srcRect/>
          <a:stretch>
            <a:fillRect/>
          </a:stretch>
        </p:blipFill>
        <p:spPr bwMode="auto">
          <a:xfrm>
            <a:off x="381000" y="1295400"/>
            <a:ext cx="8229600" cy="5137072"/>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
        <p:nvSpPr>
          <p:cNvPr id="7" name="TextBox 6"/>
          <p:cNvSpPr txBox="1"/>
          <p:nvPr/>
        </p:nvSpPr>
        <p:spPr>
          <a:xfrm>
            <a:off x="990600" y="609600"/>
            <a:ext cx="7010400" cy="707886"/>
          </a:xfrm>
          <a:prstGeom prst="rect">
            <a:avLst/>
          </a:prstGeom>
          <a:noFill/>
        </p:spPr>
        <p:txBody>
          <a:bodyPr wrap="square" rtlCol="0">
            <a:spAutoFit/>
          </a:bodyPr>
          <a:lstStyle/>
          <a:p>
            <a:pPr algn="ctr"/>
            <a:r>
              <a:rPr lang="en-US" sz="4000" dirty="0" smtClean="0"/>
              <a:t>Battle map: </a:t>
            </a:r>
            <a:r>
              <a:rPr lang="en-US" sz="3200" dirty="0" smtClean="0"/>
              <a:t>Italian Advance</a:t>
            </a:r>
            <a:endParaRPr lang="en-US" sz="4000" dirty="0"/>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2050" name="Picture 2" descr="C:\Users\Samrawit Demeke\Desktop\Capture-map.PNG"/>
          <p:cNvPicPr>
            <a:picLocks noChangeAspect="1" noChangeArrowheads="1"/>
          </p:cNvPicPr>
          <p:nvPr/>
        </p:nvPicPr>
        <p:blipFill>
          <a:blip r:embed="rId2"/>
          <a:srcRect/>
          <a:stretch>
            <a:fillRect/>
          </a:stretch>
        </p:blipFill>
        <p:spPr bwMode="auto">
          <a:xfrm>
            <a:off x="-1371600" y="0"/>
            <a:ext cx="11860791" cy="6858000"/>
          </a:xfrm>
          <a:prstGeom prst="rect">
            <a:avLst/>
          </a:prstGeom>
          <a:noFill/>
        </p:spPr>
      </p:pic>
      <p:sp>
        <p:nvSpPr>
          <p:cNvPr id="5" name="TextBox 4"/>
          <p:cNvSpPr txBox="1"/>
          <p:nvPr/>
        </p:nvSpPr>
        <p:spPr>
          <a:xfrm>
            <a:off x="0" y="533400"/>
            <a:ext cx="8915400" cy="707886"/>
          </a:xfrm>
          <a:prstGeom prst="rect">
            <a:avLst/>
          </a:prstGeom>
          <a:noFill/>
        </p:spPr>
        <p:txBody>
          <a:bodyPr wrap="square" rtlCol="0">
            <a:spAutoFit/>
          </a:bodyPr>
          <a:lstStyle/>
          <a:p>
            <a:pPr algn="ctr"/>
            <a:r>
              <a:rPr lang="en-US" sz="4000" dirty="0" smtClean="0">
                <a:latin typeface="+mj-lt"/>
                <a:cs typeface="Times New Roman" pitchFamily="18" charset="0"/>
              </a:rPr>
              <a:t>Battle map: Ethiopian Movements</a:t>
            </a:r>
            <a:endParaRPr lang="en-US" dirty="0">
              <a:latin typeface="+mj-lt"/>
              <a:cs typeface="Times New Roman" pitchFamily="18" charset="0"/>
            </a:endParaRPr>
          </a:p>
        </p:txBody>
      </p:sp>
      <p:pic>
        <p:nvPicPr>
          <p:cNvPr id="5122" name="Picture 2" descr="C:\Users\Samrawit Demeke\Documents\SEProject\GDD\slide-GDD\battlemap 2 - Ethiopian movements.jpg"/>
          <p:cNvPicPr>
            <a:picLocks noChangeAspect="1" noChangeArrowheads="1"/>
          </p:cNvPicPr>
          <p:nvPr/>
        </p:nvPicPr>
        <p:blipFill>
          <a:blip r:embed="rId3"/>
          <a:srcRect/>
          <a:stretch>
            <a:fillRect/>
          </a:stretch>
        </p:blipFill>
        <p:spPr bwMode="auto">
          <a:xfrm>
            <a:off x="609600" y="1295400"/>
            <a:ext cx="7848600" cy="4945356"/>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2050" name="Picture 2" descr="C:\Users\Samrawit Demeke\Desktop\Capture-map.PNG"/>
          <p:cNvPicPr>
            <a:picLocks noChangeAspect="1" noChangeArrowheads="1"/>
          </p:cNvPicPr>
          <p:nvPr/>
        </p:nvPicPr>
        <p:blipFill>
          <a:blip r:embed="rId2"/>
          <a:srcRect/>
          <a:stretch>
            <a:fillRect/>
          </a:stretch>
        </p:blipFill>
        <p:spPr bwMode="auto">
          <a:xfrm>
            <a:off x="-1219200" y="0"/>
            <a:ext cx="11860791" cy="6858000"/>
          </a:xfrm>
          <a:prstGeom prst="rect">
            <a:avLst/>
          </a:prstGeom>
          <a:noFill/>
        </p:spPr>
      </p:pic>
      <p:sp>
        <p:nvSpPr>
          <p:cNvPr id="6" name="TextBox 5"/>
          <p:cNvSpPr txBox="1"/>
          <p:nvPr/>
        </p:nvSpPr>
        <p:spPr>
          <a:xfrm>
            <a:off x="228600" y="1371600"/>
            <a:ext cx="9220200" cy="1323439"/>
          </a:xfrm>
          <a:prstGeom prst="rect">
            <a:avLst/>
          </a:prstGeom>
          <a:noFill/>
        </p:spPr>
        <p:txBody>
          <a:bodyPr wrap="square" rtlCol="0">
            <a:spAutoFit/>
          </a:bodyPr>
          <a:lstStyle/>
          <a:p>
            <a:pPr lvl="0" algn="ctr"/>
            <a:r>
              <a:rPr lang="en-US" sz="8000" dirty="0"/>
              <a:t>D</a:t>
            </a:r>
            <a:r>
              <a:rPr lang="en-US" sz="8000" dirty="0" smtClean="0"/>
              <a:t>etail </a:t>
            </a:r>
            <a:r>
              <a:rPr lang="en-US" sz="8000" dirty="0" smtClean="0"/>
              <a:t>design</a:t>
            </a:r>
            <a:endParaRPr lang="en-US" sz="8000" dirty="0"/>
          </a:p>
        </p:txBody>
      </p:sp>
      <p:sp>
        <p:nvSpPr>
          <p:cNvPr id="7" name="Rectangle 6"/>
          <p:cNvSpPr/>
          <p:nvPr/>
        </p:nvSpPr>
        <p:spPr>
          <a:xfrm>
            <a:off x="3505200" y="2895600"/>
            <a:ext cx="2685672" cy="523220"/>
          </a:xfrm>
          <a:prstGeom prst="rect">
            <a:avLst/>
          </a:prstGeom>
        </p:spPr>
        <p:txBody>
          <a:bodyPr wrap="none">
            <a:spAutoFit/>
          </a:bodyPr>
          <a:lstStyle/>
          <a:p>
            <a:pPr>
              <a:buNone/>
            </a:pPr>
            <a:r>
              <a:rPr lang="en-US" sz="2800" dirty="0" smtClean="0"/>
              <a:t>By:- Ibrahim Elias</a:t>
            </a:r>
            <a:endParaRPr lang="en-US" sz="2800" dirty="0"/>
          </a:p>
        </p:txBody>
      </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2690" y="1140694"/>
            <a:ext cx="4327301" cy="4599529"/>
          </a:xfrm>
          <a:prstGeom prst="rect">
            <a:avLst/>
          </a:prstGeom>
        </p:spPr>
        <p:txBody>
          <a:bodyPr wrap="square">
            <a:spAutoFit/>
          </a:bodyPr>
          <a:lstStyle/>
          <a:p>
            <a:pPr algn="just">
              <a:lnSpc>
                <a:spcPct val="107000"/>
              </a:lnSpc>
              <a:spcAft>
                <a:spcPts val="800"/>
              </a:spcAft>
            </a:pPr>
            <a:r>
              <a:rPr lang="en-US" sz="1600" b="1" u="sng" dirty="0" smtClean="0">
                <a:effectLst/>
                <a:latin typeface="Times New Roman" panose="02020603050405020304" pitchFamily="18" charset="0"/>
                <a:ea typeface="Calibri" panose="020F0502020204030204" pitchFamily="34" charset="0"/>
                <a:cs typeface="Times New Roman" panose="02020603050405020304" pitchFamily="18" charset="0"/>
              </a:rPr>
              <a:t>HAPPENINGS IN THIS LEVEL</a:t>
            </a:r>
            <a:endParaRPr lang="en-US" sz="1600" dirty="0" smtClean="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15000"/>
              </a:lnSpc>
              <a:spcBef>
                <a:spcPts val="0"/>
              </a:spcBef>
              <a:spcAft>
                <a:spcPts val="0"/>
              </a:spcAft>
              <a:buFont typeface="Symbol" panose="05050102010706020507" pitchFamily="18" charset="2"/>
              <a:buChar char=""/>
            </a:pPr>
            <a:r>
              <a:rPr lang="en-US" dirty="0" smtClean="0">
                <a:effectLst/>
                <a:latin typeface="Times New Roman" panose="02020603050405020304" pitchFamily="18" charset="0"/>
                <a:ea typeface="Calibri" panose="020F0502020204030204" pitchFamily="34" charset="0"/>
                <a:cs typeface="Times New Roman" panose="02020603050405020304" pitchFamily="18" charset="0"/>
              </a:rPr>
              <a:t>Player gets notified of objective for this specific level. </a:t>
            </a:r>
            <a:endParaRPr lang="en-US" sz="1600" dirty="0" smtClean="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15000"/>
              </a:lnSpc>
              <a:spcBef>
                <a:spcPts val="0"/>
              </a:spcBef>
              <a:spcAft>
                <a:spcPts val="0"/>
              </a:spcAft>
              <a:buFont typeface="Symbol" panose="05050102010706020507" pitchFamily="18" charset="2"/>
              <a:buChar char=""/>
              <a:tabLst>
                <a:tab pos="1785620" algn="l"/>
              </a:tabLst>
            </a:pPr>
            <a:r>
              <a:rPr lang="en-US" dirty="0" smtClean="0">
                <a:effectLst/>
                <a:latin typeface="Times New Roman" panose="02020603050405020304" pitchFamily="18" charset="0"/>
                <a:ea typeface="Calibri" panose="020F0502020204030204" pitchFamily="34" charset="0"/>
                <a:cs typeface="Times New Roman" panose="02020603050405020304" pitchFamily="18" charset="0"/>
              </a:rPr>
              <a:t>Player fights with </a:t>
            </a:r>
            <a:r>
              <a:rPr lang="en-US" dirty="0" err="1" smtClean="0">
                <a:effectLst/>
                <a:latin typeface="Times New Roman" panose="02020603050405020304" pitchFamily="18" charset="0"/>
                <a:ea typeface="Calibri" panose="020F0502020204030204" pitchFamily="34" charset="0"/>
                <a:cs typeface="Times New Roman" panose="02020603050405020304" pitchFamily="18" charset="0"/>
              </a:rPr>
              <a:t>Arimondi's</a:t>
            </a:r>
            <a:r>
              <a:rPr lang="en-US" dirty="0" smtClean="0">
                <a:effectLst/>
                <a:latin typeface="Times New Roman" panose="02020603050405020304" pitchFamily="18" charset="0"/>
                <a:ea typeface="Calibri" panose="020F0502020204030204" pitchFamily="34" charset="0"/>
                <a:cs typeface="Times New Roman" panose="02020603050405020304" pitchFamily="18" charset="0"/>
              </a:rPr>
              <a:t> soldiers.</a:t>
            </a:r>
            <a:endParaRPr lang="en-US" sz="1600" dirty="0" smtClean="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15000"/>
              </a:lnSpc>
              <a:spcBef>
                <a:spcPts val="0"/>
              </a:spcBef>
              <a:spcAft>
                <a:spcPts val="0"/>
              </a:spcAft>
              <a:buFont typeface="Symbol" panose="05050102010706020507" pitchFamily="18" charset="2"/>
              <a:buChar char=""/>
              <a:tabLst>
                <a:tab pos="1785620" algn="l"/>
              </a:tabLst>
            </a:pPr>
            <a:r>
              <a:rPr lang="en-US" dirty="0" smtClean="0">
                <a:effectLst/>
                <a:latin typeface="Times New Roman" panose="02020603050405020304" pitchFamily="18" charset="0"/>
                <a:ea typeface="Calibri" panose="020F0502020204030204" pitchFamily="34" charset="0"/>
                <a:cs typeface="Times New Roman" panose="02020603050405020304" pitchFamily="18" charset="0"/>
              </a:rPr>
              <a:t>Positional and camera change following the fleeing of </a:t>
            </a:r>
            <a:r>
              <a:rPr lang="en-US" dirty="0" err="1" smtClean="0">
                <a:effectLst/>
                <a:latin typeface="Times New Roman" panose="02020603050405020304" pitchFamily="18" charset="0"/>
                <a:ea typeface="Calibri" panose="020F0502020204030204" pitchFamily="34" charset="0"/>
                <a:cs typeface="Times New Roman" panose="02020603050405020304" pitchFamily="18" charset="0"/>
              </a:rPr>
              <a:t>Albertone</a:t>
            </a:r>
            <a:r>
              <a:rPr lang="en-US" dirty="0" smtClean="0">
                <a:effectLst/>
                <a:latin typeface="Times New Roman" panose="02020603050405020304" pitchFamily="18" charset="0"/>
                <a:ea typeface="Calibri" panose="020F0502020204030204" pitchFamily="34" charset="0"/>
                <a:cs typeface="Times New Roman" panose="02020603050405020304" pitchFamily="18" charset="0"/>
              </a:rPr>
              <a:t> soldiers.</a:t>
            </a:r>
            <a:endParaRPr lang="en-US" sz="1600" dirty="0" smtClean="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15000"/>
              </a:lnSpc>
              <a:spcBef>
                <a:spcPts val="0"/>
              </a:spcBef>
              <a:spcAft>
                <a:spcPts val="0"/>
              </a:spcAft>
              <a:buFont typeface="Symbol" panose="05050102010706020507" pitchFamily="18" charset="2"/>
              <a:buChar char=""/>
              <a:tabLst>
                <a:tab pos="1785620" algn="l"/>
              </a:tabLst>
            </a:pPr>
            <a:r>
              <a:rPr lang="en-US" dirty="0" smtClean="0">
                <a:effectLst/>
                <a:latin typeface="Times New Roman" panose="02020603050405020304" pitchFamily="18" charset="0"/>
                <a:ea typeface="Calibri" panose="020F0502020204030204" pitchFamily="34" charset="0"/>
                <a:cs typeface="Times New Roman" panose="02020603050405020304" pitchFamily="18" charset="0"/>
              </a:rPr>
              <a:t>Player kills all the soldiers coming their way.</a:t>
            </a:r>
            <a:endParaRPr lang="en-US" sz="1600" dirty="0" smtClean="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15000"/>
              </a:lnSpc>
              <a:spcBef>
                <a:spcPts val="0"/>
              </a:spcBef>
              <a:spcAft>
                <a:spcPts val="0"/>
              </a:spcAft>
              <a:buFont typeface="Symbol" panose="05050102010706020507" pitchFamily="18" charset="2"/>
              <a:buChar char=""/>
              <a:tabLst>
                <a:tab pos="1785620" algn="l"/>
              </a:tabLst>
            </a:pPr>
            <a:r>
              <a:rPr lang="en-US" dirty="0" smtClean="0">
                <a:effectLst/>
                <a:latin typeface="Times New Roman" panose="02020603050405020304" pitchFamily="18" charset="0"/>
                <a:ea typeface="Times New Roman" panose="02020603050405020304" pitchFamily="18" charset="0"/>
                <a:cs typeface="Times New Roman" panose="02020603050405020304" pitchFamily="18" charset="0"/>
              </a:rPr>
              <a:t>The player needs to stay alive until </a:t>
            </a:r>
            <a:r>
              <a:rPr lang="en-US" dirty="0" err="1" smtClean="0">
                <a:effectLst/>
                <a:latin typeface="Times New Roman" panose="02020603050405020304" pitchFamily="18" charset="0"/>
                <a:ea typeface="Times New Roman" panose="02020603050405020304" pitchFamily="18" charset="0"/>
                <a:cs typeface="Times New Roman" panose="02020603050405020304" pitchFamily="18" charset="0"/>
              </a:rPr>
              <a:t>Menelik</a:t>
            </a:r>
            <a:r>
              <a:rPr lang="en-US" dirty="0" smtClean="0">
                <a:effectLst/>
                <a:latin typeface="Times New Roman" panose="02020603050405020304" pitchFamily="18" charset="0"/>
                <a:ea typeface="Times New Roman" panose="02020603050405020304" pitchFamily="18" charset="0"/>
                <a:cs typeface="Times New Roman" panose="02020603050405020304" pitchFamily="18" charset="0"/>
              </a:rPr>
              <a:t> released his reserve of 25,000 </a:t>
            </a:r>
            <a:r>
              <a:rPr lang="en-US" u="none" strike="noStrike" dirty="0" err="1" smtClean="0">
                <a:effectLst/>
                <a:latin typeface="Times New Roman" panose="02020603050405020304" pitchFamily="18" charset="0"/>
                <a:ea typeface="Times New Roman" panose="02020603050405020304" pitchFamily="18" charset="0"/>
                <a:cs typeface="Times New Roman" panose="02020603050405020304" pitchFamily="18" charset="0"/>
                <a:hlinkClick r:id="rId2" tooltip="Shewa"/>
              </a:rPr>
              <a:t>Shewans</a:t>
            </a:r>
            <a:r>
              <a:rPr lang="en-US" dirty="0" smtClean="0">
                <a:effectLst/>
                <a:latin typeface="Times New Roman" panose="02020603050405020304" pitchFamily="18" charset="0"/>
                <a:ea typeface="Times New Roman" panose="02020603050405020304" pitchFamily="18" charset="0"/>
                <a:cs typeface="Times New Roman" panose="02020603050405020304" pitchFamily="18" charset="0"/>
              </a:rPr>
              <a:t> and swamped the Italian defenders. </a:t>
            </a:r>
            <a:endParaRPr lang="en-US" sz="1600" dirty="0" smtClean="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15000"/>
              </a:lnSpc>
              <a:spcBef>
                <a:spcPts val="0"/>
              </a:spcBef>
              <a:spcAft>
                <a:spcPts val="1000"/>
              </a:spcAft>
              <a:buFont typeface="Symbol" panose="05050102010706020507" pitchFamily="18" charset="2"/>
              <a:buChar char=""/>
            </a:pPr>
            <a:r>
              <a:rPr lang="en-US" dirty="0" smtClean="0">
                <a:effectLst/>
                <a:latin typeface="Times New Roman" panose="02020603050405020304" pitchFamily="18" charset="0"/>
                <a:ea typeface="Times New Roman" panose="02020603050405020304" pitchFamily="18" charset="0"/>
                <a:cs typeface="Times New Roman" panose="02020603050405020304" pitchFamily="18" charset="0"/>
              </a:rPr>
              <a:t>A war against </a:t>
            </a:r>
            <a:r>
              <a:rPr lang="en-US" dirty="0" err="1" smtClean="0">
                <a:effectLst/>
                <a:latin typeface="Times New Roman" panose="02020603050405020304" pitchFamily="18" charset="0"/>
                <a:ea typeface="Times New Roman" panose="02020603050405020304" pitchFamily="18" charset="0"/>
                <a:cs typeface="Times New Roman" panose="02020603050405020304" pitchFamily="18" charset="0"/>
              </a:rPr>
              <a:t>Arimondi's</a:t>
            </a:r>
            <a:r>
              <a:rPr lang="en-US" dirty="0" smtClean="0">
                <a:effectLst/>
                <a:latin typeface="Times New Roman" panose="02020603050405020304" pitchFamily="18" charset="0"/>
                <a:ea typeface="Times New Roman" panose="02020603050405020304" pitchFamily="18" charset="0"/>
                <a:cs typeface="Times New Roman" panose="02020603050405020304" pitchFamily="18" charset="0"/>
              </a:rPr>
              <a:t> brigade vs. the </a:t>
            </a:r>
            <a:r>
              <a:rPr lang="en-US" dirty="0" err="1" smtClean="0">
                <a:effectLst/>
                <a:latin typeface="Times New Roman" panose="02020603050405020304" pitchFamily="18" charset="0"/>
                <a:ea typeface="Times New Roman" panose="02020603050405020304" pitchFamily="18" charset="0"/>
                <a:cs typeface="Times New Roman" panose="02020603050405020304" pitchFamily="18" charset="0"/>
              </a:rPr>
              <a:t>Shewans</a:t>
            </a:r>
            <a:r>
              <a:rPr lang="en-US" dirty="0" smtClean="0">
                <a:effectLst/>
                <a:latin typeface="Times New Roman" panose="02020603050405020304" pitchFamily="18" charset="0"/>
                <a:ea typeface="Times New Roman" panose="02020603050405020304" pitchFamily="18" charset="0"/>
                <a:cs typeface="Times New Roman" panose="02020603050405020304" pitchFamily="18" charset="0"/>
              </a:rPr>
              <a:t> led by </a:t>
            </a:r>
            <a:r>
              <a:rPr lang="en-US" dirty="0" err="1" smtClean="0">
                <a:effectLst/>
                <a:latin typeface="Times New Roman" panose="02020603050405020304" pitchFamily="18" charset="0"/>
                <a:ea typeface="Times New Roman" panose="02020603050405020304" pitchFamily="18" charset="0"/>
                <a:cs typeface="Times New Roman" panose="02020603050405020304" pitchFamily="18" charset="0"/>
              </a:rPr>
              <a:t>Minilik</a:t>
            </a:r>
            <a:r>
              <a:rPr lang="en-US" dirty="0" smtClean="0">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Rectangle 4"/>
          <p:cNvSpPr/>
          <p:nvPr/>
        </p:nvSpPr>
        <p:spPr>
          <a:xfrm>
            <a:off x="4439991" y="980620"/>
            <a:ext cx="4572000" cy="6876113"/>
          </a:xfrm>
          <a:prstGeom prst="rect">
            <a:avLst/>
          </a:prstGeom>
        </p:spPr>
        <p:txBody>
          <a:bodyPr>
            <a:spAutoFit/>
          </a:bodyPr>
          <a:lstStyle/>
          <a:p>
            <a:pPr algn="just">
              <a:lnSpc>
                <a:spcPct val="107000"/>
              </a:lnSpc>
              <a:spcAft>
                <a:spcPts val="800"/>
              </a:spcAft>
            </a:pPr>
            <a:r>
              <a:rPr lang="en-US" b="1" u="sng" dirty="0" smtClean="0">
                <a:effectLst/>
                <a:latin typeface="Times New Roman" panose="02020603050405020304" pitchFamily="18" charset="0"/>
                <a:ea typeface="Calibri" panose="020F0502020204030204" pitchFamily="34" charset="0"/>
                <a:cs typeface="Times New Roman" panose="02020603050405020304" pitchFamily="18" charset="0"/>
              </a:rPr>
              <a:t>HOW THE PLAYER PLAYS THE GAME</a:t>
            </a:r>
            <a:endParaRPr lang="en-US" dirty="0" smtClean="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dirty="0" smtClean="0">
                <a:effectLst/>
                <a:latin typeface="Times New Roman" panose="02020603050405020304" pitchFamily="18" charset="0"/>
                <a:ea typeface="Calibri" panose="020F0502020204030204" pitchFamily="34" charset="0"/>
                <a:cs typeface="Times New Roman" panose="02020603050405020304" pitchFamily="18" charset="0"/>
              </a:rPr>
              <a:t>This is the fifth level of the game; in this level the player plays the game using various game play controls and interaction controls mentioned below</a:t>
            </a:r>
            <a:endParaRPr lang="en-US" dirty="0" smtClean="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15000"/>
              </a:lnSpc>
              <a:spcBef>
                <a:spcPts val="0"/>
              </a:spcBef>
              <a:spcAft>
                <a:spcPts val="0"/>
              </a:spcAft>
              <a:buFont typeface="Calibri" panose="020F0502020204030204" pitchFamily="34" charset="0"/>
              <a:buChar char="-"/>
            </a:pPr>
            <a:r>
              <a:rPr lang="en-US" dirty="0" smtClean="0">
                <a:effectLst/>
                <a:latin typeface="Times New Roman" panose="02020603050405020304" pitchFamily="18" charset="0"/>
                <a:ea typeface="Calibri" panose="020F0502020204030204" pitchFamily="34" charset="0"/>
                <a:cs typeface="Times New Roman" panose="02020603050405020304" pitchFamily="18" charset="0"/>
              </a:rPr>
              <a:t>Movement control to move around while attacking or defending.</a:t>
            </a:r>
            <a:endParaRPr lang="en-US" dirty="0" smtClean="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15000"/>
              </a:lnSpc>
              <a:spcBef>
                <a:spcPts val="0"/>
              </a:spcBef>
              <a:spcAft>
                <a:spcPts val="0"/>
              </a:spcAft>
              <a:buFont typeface="Calibri" panose="020F0502020204030204" pitchFamily="34" charset="0"/>
              <a:buChar char="-"/>
            </a:pPr>
            <a:r>
              <a:rPr lang="en-US" dirty="0" smtClean="0">
                <a:effectLst/>
                <a:latin typeface="Times New Roman" panose="02020603050405020304" pitchFamily="18" charset="0"/>
                <a:ea typeface="Calibri" panose="020F0502020204030204" pitchFamily="34" charset="0"/>
                <a:cs typeface="Times New Roman" panose="02020603050405020304" pitchFamily="18" charset="0"/>
              </a:rPr>
              <a:t>Sprinting control if a player needs to run.</a:t>
            </a:r>
            <a:endParaRPr lang="en-US" dirty="0" smtClean="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15000"/>
              </a:lnSpc>
              <a:spcBef>
                <a:spcPts val="0"/>
              </a:spcBef>
              <a:spcAft>
                <a:spcPts val="0"/>
              </a:spcAft>
              <a:buFont typeface="Calibri" panose="020F0502020204030204" pitchFamily="34" charset="0"/>
              <a:buChar char="-"/>
            </a:pPr>
            <a:r>
              <a:rPr lang="en-US" dirty="0" smtClean="0">
                <a:effectLst/>
                <a:latin typeface="Times New Roman" panose="02020603050405020304" pitchFamily="18" charset="0"/>
                <a:ea typeface="Calibri" panose="020F0502020204030204" pitchFamily="34" charset="0"/>
                <a:cs typeface="Times New Roman" panose="02020603050405020304" pitchFamily="18" charset="0"/>
              </a:rPr>
              <a:t>Attacking and defending whenever player is near enemy.</a:t>
            </a:r>
            <a:endParaRPr lang="en-US" dirty="0" smtClean="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15000"/>
              </a:lnSpc>
              <a:spcBef>
                <a:spcPts val="0"/>
              </a:spcBef>
              <a:spcAft>
                <a:spcPts val="0"/>
              </a:spcAft>
              <a:buFont typeface="Calibri" panose="020F0502020204030204" pitchFamily="34" charset="0"/>
              <a:buChar char="-"/>
            </a:pPr>
            <a:r>
              <a:rPr lang="en-US" dirty="0" smtClean="0">
                <a:effectLst/>
                <a:latin typeface="Times New Roman" panose="02020603050405020304" pitchFamily="18" charset="0"/>
                <a:ea typeface="Calibri" panose="020F0502020204030204" pitchFamily="34" charset="0"/>
                <a:cs typeface="Times New Roman" panose="02020603050405020304" pitchFamily="18" charset="0"/>
              </a:rPr>
              <a:t>Action key to switch between weapons if a player gets another weapon (if a player killed an enemy and acquire the weapon).</a:t>
            </a:r>
            <a:endParaRPr lang="en-US" dirty="0" smtClean="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15000"/>
              </a:lnSpc>
              <a:spcBef>
                <a:spcPts val="0"/>
              </a:spcBef>
              <a:spcAft>
                <a:spcPts val="0"/>
              </a:spcAft>
              <a:buFont typeface="Calibri" panose="020F0502020204030204" pitchFamily="34" charset="0"/>
              <a:buChar char="-"/>
            </a:pPr>
            <a:r>
              <a:rPr lang="en-US" dirty="0" smtClean="0">
                <a:effectLst/>
                <a:latin typeface="Times New Roman" panose="02020603050405020304" pitchFamily="18" charset="0"/>
                <a:ea typeface="Calibri" panose="020F0502020204030204" pitchFamily="34" charset="0"/>
                <a:cs typeface="Times New Roman" panose="02020603050405020304" pitchFamily="18" charset="0"/>
              </a:rPr>
              <a:t>Jump using jumping control if a player needs to jump while attacking and defending.</a:t>
            </a:r>
            <a:endParaRPr lang="en-US" dirty="0" smtClean="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15000"/>
              </a:lnSpc>
              <a:spcBef>
                <a:spcPts val="0"/>
              </a:spcBef>
              <a:spcAft>
                <a:spcPts val="0"/>
              </a:spcAft>
              <a:buFont typeface="Calibri" panose="020F0502020204030204" pitchFamily="34" charset="0"/>
              <a:buChar char="-"/>
            </a:pPr>
            <a:r>
              <a:rPr lang="en-US" dirty="0" smtClean="0">
                <a:effectLst/>
                <a:latin typeface="Times New Roman" panose="02020603050405020304" pitchFamily="18" charset="0"/>
                <a:ea typeface="Calibri" panose="020F0502020204030204" pitchFamily="34" charset="0"/>
                <a:cs typeface="Times New Roman" panose="02020603050405020304" pitchFamily="18" charset="0"/>
              </a:rPr>
              <a:t>Use a defending shield to protect from an enemy attack.</a:t>
            </a:r>
            <a:endParaRPr lang="en-US" dirty="0" smtClean="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15000"/>
              </a:lnSpc>
              <a:spcBef>
                <a:spcPts val="0"/>
              </a:spcBef>
              <a:spcAft>
                <a:spcPts val="1000"/>
              </a:spcAft>
              <a:buFont typeface="Calibri" panose="020F0502020204030204" pitchFamily="34" charset="0"/>
              <a:buChar char="-"/>
            </a:pPr>
            <a:r>
              <a:rPr lang="en-US" dirty="0" smtClean="0">
                <a:effectLst/>
                <a:latin typeface="Times New Roman" panose="02020603050405020304" pitchFamily="18" charset="0"/>
                <a:ea typeface="Calibri" panose="020F0502020204030204" pitchFamily="34" charset="0"/>
                <a:cs typeface="Times New Roman" panose="02020603050405020304" pitchFamily="18" charset="0"/>
              </a:rPr>
              <a:t>Crouch using crouching control if a player needs to crouch while attacking and defending.</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Rectangle 5"/>
          <p:cNvSpPr/>
          <p:nvPr/>
        </p:nvSpPr>
        <p:spPr>
          <a:xfrm>
            <a:off x="685800" y="533400"/>
            <a:ext cx="2995307" cy="487506"/>
          </a:xfrm>
          <a:prstGeom prst="rect">
            <a:avLst/>
          </a:prstGeom>
        </p:spPr>
        <p:txBody>
          <a:bodyPr wrap="none">
            <a:spAutoFit/>
          </a:bodyPr>
          <a:lstStyle/>
          <a:p>
            <a:pPr algn="just">
              <a:lnSpc>
                <a:spcPct val="107000"/>
              </a:lnSpc>
              <a:spcAft>
                <a:spcPts val="800"/>
              </a:spcAft>
            </a:pPr>
            <a:r>
              <a:rPr lang="en-US" sz="2400" b="1" u="sng" dirty="0" smtClean="0">
                <a:effectLst/>
                <a:latin typeface="Times New Roman" panose="02020603050405020304" pitchFamily="18" charset="0"/>
                <a:ea typeface="Calibri" panose="020F0502020204030204" pitchFamily="34" charset="0"/>
                <a:cs typeface="Times New Roman" panose="02020603050405020304" pitchFamily="18" charset="0"/>
              </a:rPr>
              <a:t>CORE GAME PLAY</a:t>
            </a:r>
            <a:endParaRPr lang="en-US" sz="2400" dirty="0" smtClean="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xmlns="" val="1740080269"/>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57200" y="228600"/>
            <a:ext cx="8305800" cy="388696"/>
          </a:xfrm>
          <a:prstGeom prst="rect">
            <a:avLst/>
          </a:prstGeom>
        </p:spPr>
        <p:txBody>
          <a:bodyPr wrap="square">
            <a:spAutoFit/>
          </a:bodyPr>
          <a:lstStyle/>
          <a:p>
            <a:pPr algn="ctr">
              <a:lnSpc>
                <a:spcPct val="107000"/>
              </a:lnSpc>
              <a:spcAft>
                <a:spcPts val="800"/>
              </a:spcAft>
            </a:pPr>
            <a:r>
              <a:rPr lang="en-US" b="1" u="sng" dirty="0" smtClean="0">
                <a:effectLst/>
                <a:latin typeface="Times New Roman" panose="02020603050405020304" pitchFamily="18" charset="0"/>
                <a:ea typeface="Calibri" panose="020F0502020204030204" pitchFamily="34" charset="0"/>
                <a:cs typeface="Times New Roman" panose="02020603050405020304" pitchFamily="18" charset="0"/>
              </a:rPr>
              <a:t>HIGH LEVEL AND DETAILED DESIGN: LOGIC FUNCTIONS</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 name="Rectangle 2"/>
          <p:cNvSpPr/>
          <p:nvPr/>
        </p:nvSpPr>
        <p:spPr>
          <a:xfrm>
            <a:off x="838200" y="533400"/>
            <a:ext cx="825867" cy="369332"/>
          </a:xfrm>
          <a:prstGeom prst="rect">
            <a:avLst/>
          </a:prstGeom>
        </p:spPr>
        <p:txBody>
          <a:bodyPr wrap="none">
            <a:spAutoFit/>
          </a:bodyPr>
          <a:lstStyle/>
          <a:p>
            <a:r>
              <a:rPr lang="en-US" b="1" u="sng" dirty="0" smtClean="0">
                <a:effectLst/>
                <a:latin typeface="Times New Roman" panose="02020603050405020304" pitchFamily="18" charset="0"/>
                <a:ea typeface="Calibri" panose="020F0502020204030204" pitchFamily="34" charset="0"/>
              </a:rPr>
              <a:t>Player</a:t>
            </a:r>
            <a:endParaRPr lang="en-US" dirty="0"/>
          </a:p>
        </p:txBody>
      </p:sp>
      <p:sp>
        <p:nvSpPr>
          <p:cNvPr id="6" name="Rectangle 5"/>
          <p:cNvSpPr/>
          <p:nvPr/>
        </p:nvSpPr>
        <p:spPr>
          <a:xfrm>
            <a:off x="0" y="838200"/>
            <a:ext cx="4800600" cy="5909310"/>
          </a:xfrm>
          <a:prstGeom prst="rect">
            <a:avLst/>
          </a:prstGeom>
        </p:spPr>
        <p:txBody>
          <a:bodyPr wrap="square">
            <a:spAutoFit/>
          </a:bodyPr>
          <a:lstStyle/>
          <a:p>
            <a:pPr marL="342900" marR="0" lvl="0" indent="-342900">
              <a:lnSpc>
                <a:spcPct val="150000"/>
              </a:lnSpc>
              <a:spcBef>
                <a:spcPts val="0"/>
              </a:spcBef>
              <a:spcAft>
                <a:spcPts val="0"/>
              </a:spcAft>
              <a:buFont typeface="+mj-lt"/>
              <a:buAutoNum type="arabicPeriod"/>
            </a:pPr>
            <a:r>
              <a:rPr lang="en-US" sz="1400" dirty="0" smtClean="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b="1" dirty="0" smtClean="0">
                <a:effectLst/>
                <a:latin typeface="Times New Roman" panose="02020603050405020304" pitchFamily="18" charset="0"/>
                <a:ea typeface="Calibri" panose="020F0502020204030204" pitchFamily="34" charset="0"/>
                <a:cs typeface="Times New Roman" panose="02020603050405020304" pitchFamily="18" charset="0"/>
              </a:rPr>
              <a:t>If</a:t>
            </a:r>
            <a:r>
              <a:rPr lang="en-US" sz="1400" dirty="0" smtClean="0">
                <a:effectLst/>
                <a:latin typeface="Times New Roman" panose="02020603050405020304" pitchFamily="18" charset="0"/>
                <a:ea typeface="Calibri" panose="020F0502020204030204" pitchFamily="34" charset="0"/>
                <a:cs typeface="Times New Roman" panose="02020603050405020304" pitchFamily="18" charset="0"/>
              </a:rPr>
              <a:t> action from keyboard == “</a:t>
            </a:r>
            <a:r>
              <a:rPr lang="en-US" sz="1400" dirty="0" err="1" smtClean="0">
                <a:effectLst/>
                <a:latin typeface="Times New Roman" panose="02020603050405020304" pitchFamily="18" charset="0"/>
                <a:ea typeface="Calibri" panose="020F0502020204030204" pitchFamily="34" charset="0"/>
                <a:cs typeface="Times New Roman" panose="02020603050405020304" pitchFamily="18" charset="0"/>
              </a:rPr>
              <a:t>LClick</a:t>
            </a:r>
            <a:r>
              <a:rPr lang="en-US" sz="1400" dirty="0" smtClean="0">
                <a:effectLst/>
                <a:latin typeface="Times New Roman" panose="02020603050405020304" pitchFamily="18" charset="0"/>
                <a:ea typeface="Calibri" panose="020F0502020204030204" pitchFamily="34" charset="0"/>
                <a:cs typeface="Times New Roman" panose="02020603050405020304" pitchFamily="18" charset="0"/>
              </a:rPr>
              <a:t>”</a:t>
            </a:r>
            <a:endParaRPr lang="en-US" sz="1400" dirty="0" smtClean="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50000"/>
              </a:lnSpc>
              <a:spcBef>
                <a:spcPts val="0"/>
              </a:spcBef>
              <a:spcAft>
                <a:spcPts val="0"/>
              </a:spcAft>
              <a:buFont typeface="+mj-lt"/>
              <a:buAutoNum type="arabicPeriod"/>
            </a:pPr>
            <a:r>
              <a:rPr lang="en-US" sz="1400" dirty="0" smtClean="0">
                <a:effectLst/>
                <a:latin typeface="Times New Roman" panose="02020603050405020304" pitchFamily="18" charset="0"/>
                <a:ea typeface="Calibri" panose="020F0502020204030204" pitchFamily="34" charset="0"/>
                <a:cs typeface="Times New Roman" panose="02020603050405020304" pitchFamily="18" charset="0"/>
              </a:rPr>
              <a:t>  Player attacks nearby enemy;</a:t>
            </a:r>
            <a:endParaRPr lang="en-US" sz="1400" dirty="0" smtClean="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50000"/>
              </a:lnSpc>
              <a:spcBef>
                <a:spcPts val="0"/>
              </a:spcBef>
              <a:spcAft>
                <a:spcPts val="0"/>
              </a:spcAft>
              <a:buFont typeface="+mj-lt"/>
              <a:buAutoNum type="arabicPeriod"/>
            </a:pPr>
            <a:r>
              <a:rPr lang="en-US" sz="1400" b="1" dirty="0" smtClean="0">
                <a:effectLst/>
                <a:latin typeface="Times New Roman" panose="02020603050405020304" pitchFamily="18" charset="0"/>
                <a:ea typeface="Calibri" panose="020F0502020204030204" pitchFamily="34" charset="0"/>
                <a:cs typeface="Times New Roman" panose="02020603050405020304" pitchFamily="18" charset="0"/>
              </a:rPr>
              <a:t>If </a:t>
            </a:r>
            <a:r>
              <a:rPr lang="en-US" sz="1400" dirty="0" smtClean="0">
                <a:effectLst/>
                <a:latin typeface="Times New Roman" panose="02020603050405020304" pitchFamily="18" charset="0"/>
                <a:ea typeface="Calibri" panose="020F0502020204030204" pitchFamily="34" charset="0"/>
                <a:cs typeface="Times New Roman" panose="02020603050405020304" pitchFamily="18" charset="0"/>
              </a:rPr>
              <a:t>weapon selected is shoot able</a:t>
            </a:r>
            <a:endParaRPr lang="en-US" sz="1400" dirty="0" smtClean="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50000"/>
              </a:lnSpc>
              <a:spcBef>
                <a:spcPts val="0"/>
              </a:spcBef>
              <a:spcAft>
                <a:spcPts val="0"/>
              </a:spcAft>
              <a:buFont typeface="+mj-lt"/>
              <a:buAutoNum type="arabicPeriod"/>
            </a:pPr>
            <a:r>
              <a:rPr lang="en-US" sz="1400" dirty="0" smtClean="0">
                <a:effectLst/>
                <a:latin typeface="Times New Roman" panose="02020603050405020304" pitchFamily="18" charset="0"/>
                <a:ea typeface="Calibri" panose="020F0502020204030204" pitchFamily="34" charset="0"/>
                <a:cs typeface="Times New Roman" panose="02020603050405020304" pitchFamily="18" charset="0"/>
              </a:rPr>
              <a:t>     Shoot the weapon in a direction a player is facing</a:t>
            </a:r>
            <a:endParaRPr lang="en-US" sz="1400" dirty="0" smtClean="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50000"/>
              </a:lnSpc>
              <a:spcBef>
                <a:spcPts val="0"/>
              </a:spcBef>
              <a:spcAft>
                <a:spcPts val="0"/>
              </a:spcAft>
              <a:buFont typeface="+mj-lt"/>
              <a:buAutoNum type="arabicPeriod"/>
            </a:pPr>
            <a:r>
              <a:rPr lang="en-US" sz="1400" dirty="0" smtClean="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b="1" dirty="0" smtClean="0">
                <a:effectLst/>
                <a:latin typeface="Times New Roman" panose="02020603050405020304" pitchFamily="18" charset="0"/>
                <a:ea typeface="Calibri" panose="020F0502020204030204" pitchFamily="34" charset="0"/>
                <a:cs typeface="Times New Roman" panose="02020603050405020304" pitchFamily="18" charset="0"/>
              </a:rPr>
              <a:t>Else if </a:t>
            </a:r>
            <a:r>
              <a:rPr lang="en-US" sz="1400" dirty="0" smtClean="0">
                <a:effectLst/>
                <a:latin typeface="Times New Roman" panose="02020603050405020304" pitchFamily="18" charset="0"/>
                <a:ea typeface="Calibri" panose="020F0502020204030204" pitchFamily="34" charset="0"/>
                <a:cs typeface="Times New Roman" panose="02020603050405020304" pitchFamily="18" charset="0"/>
              </a:rPr>
              <a:t>swing the weapon selected in a direction player is facing.</a:t>
            </a:r>
            <a:endParaRPr lang="en-US" sz="1400" dirty="0" smtClean="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50000"/>
              </a:lnSpc>
              <a:spcBef>
                <a:spcPts val="0"/>
              </a:spcBef>
              <a:spcAft>
                <a:spcPts val="0"/>
              </a:spcAft>
              <a:buFont typeface="+mj-lt"/>
              <a:buAutoNum type="arabicPeriod"/>
            </a:pPr>
            <a:r>
              <a:rPr lang="en-US" sz="1400" b="1" dirty="0" smtClean="0">
                <a:effectLst/>
                <a:latin typeface="Times New Roman" panose="02020603050405020304" pitchFamily="18" charset="0"/>
                <a:ea typeface="Calibri" panose="020F0502020204030204" pitchFamily="34" charset="0"/>
                <a:cs typeface="Times New Roman" panose="02020603050405020304" pitchFamily="18" charset="0"/>
              </a:rPr>
              <a:t>Else</a:t>
            </a:r>
            <a:r>
              <a:rPr lang="en-US" sz="1400" dirty="0" smtClean="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b="1" dirty="0" smtClean="0">
                <a:effectLst/>
                <a:latin typeface="Times New Roman" panose="02020603050405020304" pitchFamily="18" charset="0"/>
                <a:ea typeface="Calibri" panose="020F0502020204030204" pitchFamily="34" charset="0"/>
                <a:cs typeface="Times New Roman" panose="02020603050405020304" pitchFamily="18" charset="0"/>
              </a:rPr>
              <a:t>If</a:t>
            </a:r>
            <a:r>
              <a:rPr lang="en-US" sz="1400" dirty="0" smtClean="0">
                <a:effectLst/>
                <a:latin typeface="Times New Roman" panose="02020603050405020304" pitchFamily="18" charset="0"/>
                <a:ea typeface="Calibri" panose="020F0502020204030204" pitchFamily="34" charset="0"/>
                <a:cs typeface="Times New Roman" panose="02020603050405020304" pitchFamily="18" charset="0"/>
              </a:rPr>
              <a:t> action from keyboard == “ </a:t>
            </a:r>
            <a:r>
              <a:rPr lang="en-US" sz="1400" dirty="0" err="1" smtClean="0">
                <a:effectLst/>
                <a:latin typeface="Times New Roman" panose="02020603050405020304" pitchFamily="18" charset="0"/>
                <a:ea typeface="Calibri" panose="020F0502020204030204" pitchFamily="34" charset="0"/>
                <a:cs typeface="Times New Roman" panose="02020603050405020304" pitchFamily="18" charset="0"/>
              </a:rPr>
              <a:t>Capslock</a:t>
            </a:r>
            <a:r>
              <a:rPr lang="en-US" sz="1400" dirty="0" smtClean="0">
                <a:effectLst/>
                <a:latin typeface="Times New Roman" panose="02020603050405020304" pitchFamily="18" charset="0"/>
                <a:ea typeface="Calibri" panose="020F0502020204030204" pitchFamily="34" charset="0"/>
                <a:cs typeface="Times New Roman" panose="02020603050405020304" pitchFamily="18" charset="0"/>
              </a:rPr>
              <a:t>   &amp;&amp; </a:t>
            </a:r>
            <a:r>
              <a:rPr lang="en-US" sz="1400" dirty="0" err="1" smtClean="0">
                <a:effectLst/>
                <a:latin typeface="Times New Roman" panose="02020603050405020304" pitchFamily="18" charset="0"/>
                <a:ea typeface="Calibri" panose="020F0502020204030204" pitchFamily="34" charset="0"/>
                <a:cs typeface="Times New Roman" panose="02020603050405020304" pitchFamily="18" charset="0"/>
              </a:rPr>
              <a:t>LClick</a:t>
            </a:r>
            <a:r>
              <a:rPr lang="en-US" sz="1400" dirty="0" smtClean="0">
                <a:effectLst/>
                <a:latin typeface="Times New Roman" panose="02020603050405020304" pitchFamily="18" charset="0"/>
                <a:ea typeface="Calibri" panose="020F0502020204030204" pitchFamily="34" charset="0"/>
                <a:cs typeface="Times New Roman" panose="02020603050405020304" pitchFamily="18" charset="0"/>
              </a:rPr>
              <a:t>”</a:t>
            </a:r>
            <a:endParaRPr lang="en-US" sz="1400" dirty="0" smtClean="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50000"/>
              </a:lnSpc>
              <a:spcBef>
                <a:spcPts val="0"/>
              </a:spcBef>
              <a:spcAft>
                <a:spcPts val="0"/>
              </a:spcAft>
              <a:buFont typeface="+mj-lt"/>
              <a:buAutoNum type="arabicPeriod"/>
            </a:pPr>
            <a:r>
              <a:rPr lang="en-US" sz="1400" dirty="0" smtClean="0">
                <a:effectLst/>
                <a:latin typeface="Times New Roman" panose="02020603050405020304" pitchFamily="18" charset="0"/>
                <a:ea typeface="Calibri" panose="020F0502020204030204" pitchFamily="34" charset="0"/>
                <a:cs typeface="Times New Roman" panose="02020603050405020304" pitchFamily="18" charset="0"/>
              </a:rPr>
              <a:t> Zoom in at the direction player is facing and fire; </a:t>
            </a:r>
            <a:endParaRPr lang="en-US" sz="1400" dirty="0" smtClean="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50000"/>
              </a:lnSpc>
              <a:spcBef>
                <a:spcPts val="0"/>
              </a:spcBef>
              <a:spcAft>
                <a:spcPts val="0"/>
              </a:spcAft>
              <a:buFont typeface="+mj-lt"/>
              <a:buAutoNum type="arabicPeriod"/>
            </a:pPr>
            <a:r>
              <a:rPr lang="en-US" sz="1400" dirty="0" smtClean="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b="1" dirty="0" smtClean="0">
                <a:effectLst/>
                <a:latin typeface="Times New Roman" panose="02020603050405020304" pitchFamily="18" charset="0"/>
                <a:ea typeface="Calibri" panose="020F0502020204030204" pitchFamily="34" charset="0"/>
                <a:cs typeface="Times New Roman" panose="02020603050405020304" pitchFamily="18" charset="0"/>
              </a:rPr>
              <a:t>If </a:t>
            </a:r>
            <a:r>
              <a:rPr lang="en-US" sz="1400" dirty="0" smtClean="0">
                <a:effectLst/>
                <a:latin typeface="Times New Roman" panose="02020603050405020304" pitchFamily="18" charset="0"/>
                <a:ea typeface="Calibri" panose="020F0502020204030204" pitchFamily="34" charset="0"/>
                <a:cs typeface="Times New Roman" panose="02020603050405020304" pitchFamily="18" charset="0"/>
              </a:rPr>
              <a:t>weapon selected is shoot able</a:t>
            </a:r>
            <a:endParaRPr lang="en-US" sz="1400" dirty="0" smtClean="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50000"/>
              </a:lnSpc>
              <a:spcBef>
                <a:spcPts val="0"/>
              </a:spcBef>
              <a:spcAft>
                <a:spcPts val="0"/>
              </a:spcAft>
              <a:buFont typeface="+mj-lt"/>
              <a:buAutoNum type="arabicPeriod"/>
            </a:pPr>
            <a:r>
              <a:rPr lang="en-US" sz="1400" dirty="0" smtClean="0">
                <a:effectLst/>
                <a:latin typeface="Times New Roman" panose="02020603050405020304" pitchFamily="18" charset="0"/>
                <a:ea typeface="Calibri" panose="020F0502020204030204" pitchFamily="34" charset="0"/>
                <a:cs typeface="Times New Roman" panose="02020603050405020304" pitchFamily="18" charset="0"/>
              </a:rPr>
              <a:t>        Shoot the weapon in a direction a player is facing</a:t>
            </a:r>
            <a:endParaRPr lang="en-US" sz="1400" dirty="0" smtClean="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50000"/>
              </a:lnSpc>
              <a:spcBef>
                <a:spcPts val="0"/>
              </a:spcBef>
              <a:spcAft>
                <a:spcPts val="0"/>
              </a:spcAft>
              <a:buFont typeface="+mj-lt"/>
              <a:buAutoNum type="arabicPeriod"/>
            </a:pPr>
            <a:r>
              <a:rPr lang="en-US" sz="1400" dirty="0" smtClean="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b="1" dirty="0" smtClean="0">
                <a:effectLst/>
                <a:latin typeface="Times New Roman" panose="02020603050405020304" pitchFamily="18" charset="0"/>
                <a:ea typeface="Calibri" panose="020F0502020204030204" pitchFamily="34" charset="0"/>
                <a:cs typeface="Times New Roman" panose="02020603050405020304" pitchFamily="18" charset="0"/>
              </a:rPr>
              <a:t>Else                   </a:t>
            </a:r>
            <a:r>
              <a:rPr lang="en-US" sz="1400" dirty="0" smtClean="0">
                <a:effectLst/>
                <a:latin typeface="Times New Roman" panose="02020603050405020304" pitchFamily="18" charset="0"/>
                <a:ea typeface="Calibri" panose="020F0502020204030204" pitchFamily="34" charset="0"/>
                <a:cs typeface="Times New Roman" panose="02020603050405020304" pitchFamily="18" charset="0"/>
              </a:rPr>
              <a:t>//weapon is not shoot able</a:t>
            </a:r>
            <a:endParaRPr lang="en-US" sz="1400" dirty="0" smtClean="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50000"/>
              </a:lnSpc>
              <a:spcBef>
                <a:spcPts val="0"/>
              </a:spcBef>
              <a:spcAft>
                <a:spcPts val="0"/>
              </a:spcAft>
              <a:buFont typeface="+mj-lt"/>
              <a:buAutoNum type="arabicPeriod"/>
            </a:pPr>
            <a:r>
              <a:rPr lang="en-US" sz="1400" dirty="0" smtClean="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b="1" dirty="0" smtClean="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smtClean="0">
                <a:effectLst/>
                <a:latin typeface="Times New Roman" panose="02020603050405020304" pitchFamily="18" charset="0"/>
                <a:ea typeface="Calibri" panose="020F0502020204030204" pitchFamily="34" charset="0"/>
                <a:cs typeface="Times New Roman" panose="02020603050405020304" pitchFamily="18" charset="0"/>
              </a:rPr>
              <a:t>weapon cannot zoom</a:t>
            </a:r>
            <a:endParaRPr lang="en-US" sz="1400" dirty="0" smtClean="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50000"/>
              </a:lnSpc>
              <a:spcBef>
                <a:spcPts val="0"/>
              </a:spcBef>
              <a:spcAft>
                <a:spcPts val="0"/>
              </a:spcAft>
              <a:buFont typeface="+mj-lt"/>
              <a:buAutoNum type="arabicPeriod"/>
            </a:pPr>
            <a:r>
              <a:rPr lang="en-US" sz="1400" dirty="0" smtClean="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b="1" dirty="0" smtClean="0">
                <a:effectLst/>
                <a:latin typeface="Times New Roman" panose="02020603050405020304" pitchFamily="18" charset="0"/>
                <a:ea typeface="Calibri" panose="020F0502020204030204" pitchFamily="34" charset="0"/>
                <a:cs typeface="Times New Roman" panose="02020603050405020304" pitchFamily="18" charset="0"/>
              </a:rPr>
              <a:t>If</a:t>
            </a:r>
            <a:r>
              <a:rPr lang="en-US" sz="1400" dirty="0" smtClean="0">
                <a:effectLst/>
                <a:latin typeface="Times New Roman" panose="02020603050405020304" pitchFamily="18" charset="0"/>
                <a:ea typeface="Calibri" panose="020F0502020204030204" pitchFamily="34" charset="0"/>
                <a:cs typeface="Times New Roman" panose="02020603050405020304" pitchFamily="18" charset="0"/>
              </a:rPr>
              <a:t> action from keyboard == “ x”</a:t>
            </a:r>
            <a:endParaRPr lang="en-US" sz="1400" dirty="0" smtClean="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50000"/>
              </a:lnSpc>
              <a:spcBef>
                <a:spcPts val="0"/>
              </a:spcBef>
              <a:spcAft>
                <a:spcPts val="0"/>
              </a:spcAft>
              <a:buFont typeface="+mj-lt"/>
              <a:buAutoNum type="arabicPeriod"/>
            </a:pPr>
            <a:r>
              <a:rPr lang="en-US" sz="1400" dirty="0" smtClean="0">
                <a:effectLst/>
                <a:latin typeface="Times New Roman" panose="02020603050405020304" pitchFamily="18" charset="0"/>
                <a:ea typeface="Calibri" panose="020F0502020204030204" pitchFamily="34" charset="0"/>
                <a:cs typeface="Times New Roman" panose="02020603050405020304" pitchFamily="18" charset="0"/>
              </a:rPr>
              <a:t>   Player throws spear if the selected weapon is spear;</a:t>
            </a:r>
            <a:endParaRPr lang="en-US" sz="1400" dirty="0" smtClean="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50000"/>
              </a:lnSpc>
              <a:spcBef>
                <a:spcPts val="0"/>
              </a:spcBef>
              <a:spcAft>
                <a:spcPts val="0"/>
              </a:spcAft>
              <a:buFont typeface="+mj-lt"/>
              <a:buAutoNum type="arabicPeriod"/>
            </a:pPr>
            <a:r>
              <a:rPr lang="en-US" sz="1400" dirty="0" smtClean="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b="1" dirty="0" smtClean="0">
                <a:effectLst/>
                <a:latin typeface="Times New Roman" panose="02020603050405020304" pitchFamily="18" charset="0"/>
                <a:ea typeface="Calibri" panose="020F0502020204030204" pitchFamily="34" charset="0"/>
                <a:cs typeface="Times New Roman" panose="02020603050405020304" pitchFamily="18" charset="0"/>
              </a:rPr>
              <a:t>Else </a:t>
            </a:r>
            <a:r>
              <a:rPr lang="en-US" sz="1400" dirty="0" smtClean="0">
                <a:effectLst/>
                <a:latin typeface="Times New Roman" panose="02020603050405020304" pitchFamily="18" charset="0"/>
                <a:ea typeface="Calibri" panose="020F0502020204030204" pitchFamily="34" charset="0"/>
                <a:cs typeface="Times New Roman" panose="02020603050405020304" pitchFamily="18" charset="0"/>
              </a:rPr>
              <a:t>selected weapon cannot be thrown; select throw able weapon </a:t>
            </a:r>
            <a:endParaRPr lang="en-US" sz="1400" dirty="0" smtClean="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50000"/>
              </a:lnSpc>
              <a:spcBef>
                <a:spcPts val="0"/>
              </a:spcBef>
              <a:spcAft>
                <a:spcPts val="0"/>
              </a:spcAft>
              <a:buFont typeface="+mj-lt"/>
              <a:buAutoNum type="arabicPeriod"/>
            </a:pPr>
            <a:r>
              <a:rPr lang="en-US" sz="1400" dirty="0" smtClean="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b="1" dirty="0" smtClean="0">
                <a:effectLst/>
                <a:latin typeface="Times New Roman" panose="02020603050405020304" pitchFamily="18" charset="0"/>
                <a:ea typeface="Calibri" panose="020F0502020204030204" pitchFamily="34" charset="0"/>
                <a:cs typeface="Times New Roman" panose="02020603050405020304" pitchFamily="18" charset="0"/>
              </a:rPr>
              <a:t>If</a:t>
            </a:r>
            <a:r>
              <a:rPr lang="en-US" sz="1400" dirty="0" smtClean="0">
                <a:effectLst/>
                <a:latin typeface="Times New Roman" panose="02020603050405020304" pitchFamily="18" charset="0"/>
                <a:ea typeface="Calibri" panose="020F0502020204030204" pitchFamily="34" charset="0"/>
                <a:cs typeface="Times New Roman" panose="02020603050405020304" pitchFamily="18" charset="0"/>
              </a:rPr>
              <a:t> action from keyboard == “r”</a:t>
            </a:r>
            <a:endParaRPr lang="en-US" sz="1400" dirty="0" smtClean="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50000"/>
              </a:lnSpc>
              <a:spcBef>
                <a:spcPts val="0"/>
              </a:spcBef>
              <a:spcAft>
                <a:spcPts val="0"/>
              </a:spcAft>
              <a:buFont typeface="+mj-lt"/>
              <a:buAutoNum type="arabicPeriod"/>
            </a:pPr>
            <a:r>
              <a:rPr lang="en-US" sz="1400" dirty="0" smtClean="0">
                <a:effectLst/>
                <a:latin typeface="Times New Roman" panose="02020603050405020304" pitchFamily="18" charset="0"/>
                <a:ea typeface="Calibri" panose="020F0502020204030204" pitchFamily="34" charset="0"/>
                <a:cs typeface="Times New Roman" panose="02020603050405020304" pitchFamily="18" charset="0"/>
              </a:rPr>
              <a:t>                   Player bocks an attack by an enemy;  </a:t>
            </a:r>
            <a:endParaRPr lang="en-US" sz="1400" dirty="0"/>
          </a:p>
        </p:txBody>
      </p:sp>
      <p:sp>
        <p:nvSpPr>
          <p:cNvPr id="8" name="Rectangle 7"/>
          <p:cNvSpPr/>
          <p:nvPr/>
        </p:nvSpPr>
        <p:spPr>
          <a:xfrm>
            <a:off x="4961585" y="762000"/>
            <a:ext cx="4182415" cy="5211170"/>
          </a:xfrm>
          <a:prstGeom prst="rect">
            <a:avLst/>
          </a:prstGeom>
        </p:spPr>
        <p:txBody>
          <a:bodyPr wrap="square">
            <a:spAutoFit/>
          </a:bodyPr>
          <a:lstStyle/>
          <a:p>
            <a:pPr>
              <a:lnSpc>
                <a:spcPct val="107000"/>
              </a:lnSpc>
              <a:spcAft>
                <a:spcPts val="800"/>
              </a:spcAft>
            </a:pPr>
            <a:r>
              <a:rPr lang="en-US" sz="1500" b="1" u="sng" dirty="0" smtClean="0">
                <a:effectLst/>
                <a:latin typeface="Times New Roman" panose="02020603050405020304" pitchFamily="18" charset="0"/>
                <a:ea typeface="Calibri" panose="020F0502020204030204" pitchFamily="34" charset="0"/>
                <a:cs typeface="Times New Roman" panose="02020603050405020304" pitchFamily="18" charset="0"/>
              </a:rPr>
              <a:t>Environment</a:t>
            </a:r>
            <a:endParaRPr lang="en-US" sz="1500" dirty="0" smtClean="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15000"/>
              </a:lnSpc>
              <a:spcBef>
                <a:spcPts val="0"/>
              </a:spcBef>
              <a:spcAft>
                <a:spcPts val="0"/>
              </a:spcAft>
              <a:buFont typeface="+mj-lt"/>
              <a:buAutoNum type="arabicPeriod"/>
            </a:pPr>
            <a:r>
              <a:rPr lang="en-US" sz="1500" dirty="0" smtClean="0">
                <a:effectLst/>
                <a:latin typeface="Times New Roman" panose="02020603050405020304" pitchFamily="18" charset="0"/>
                <a:ea typeface="Calibri" panose="020F0502020204030204" pitchFamily="34" charset="0"/>
                <a:cs typeface="Times New Roman" panose="02020603050405020304" pitchFamily="18" charset="0"/>
              </a:rPr>
              <a:t>Check position change in player      //first move of player (for the first //time only)</a:t>
            </a:r>
            <a:endParaRPr lang="en-US" sz="1500" dirty="0" smtClean="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15000"/>
              </a:lnSpc>
              <a:spcBef>
                <a:spcPts val="0"/>
              </a:spcBef>
              <a:spcAft>
                <a:spcPts val="0"/>
              </a:spcAft>
              <a:buFont typeface="+mj-lt"/>
              <a:buAutoNum type="arabicPeriod"/>
            </a:pPr>
            <a:r>
              <a:rPr lang="en-US" sz="1500" dirty="0" smtClean="0">
                <a:effectLst/>
                <a:latin typeface="Times New Roman" panose="02020603050405020304" pitchFamily="18" charset="0"/>
                <a:ea typeface="Calibri" panose="020F0502020204030204" pitchFamily="34" charset="0"/>
                <a:cs typeface="Times New Roman" panose="02020603050405020304" pitchFamily="18" charset="0"/>
              </a:rPr>
              <a:t>Activate notification</a:t>
            </a:r>
            <a:endParaRPr lang="en-US" sz="1500" dirty="0" smtClean="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15000"/>
              </a:lnSpc>
              <a:spcBef>
                <a:spcPts val="0"/>
              </a:spcBef>
              <a:spcAft>
                <a:spcPts val="0"/>
              </a:spcAft>
              <a:buFont typeface="+mj-lt"/>
              <a:buAutoNum type="arabicPeriod"/>
            </a:pPr>
            <a:r>
              <a:rPr lang="en-US" sz="1500" dirty="0" smtClean="0">
                <a:effectLst/>
                <a:latin typeface="Times New Roman" panose="02020603050405020304" pitchFamily="18" charset="0"/>
                <a:ea typeface="Calibri" panose="020F0502020204030204" pitchFamily="34" charset="0"/>
                <a:cs typeface="Times New Roman" panose="02020603050405020304" pitchFamily="18" charset="0"/>
              </a:rPr>
              <a:t>Check if notification is destroyed</a:t>
            </a:r>
            <a:endParaRPr lang="en-US" sz="1500" dirty="0" smtClean="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15000"/>
              </a:lnSpc>
              <a:spcBef>
                <a:spcPts val="0"/>
              </a:spcBef>
              <a:spcAft>
                <a:spcPts val="0"/>
              </a:spcAft>
              <a:buFont typeface="+mj-lt"/>
              <a:buAutoNum type="arabicPeriod"/>
            </a:pPr>
            <a:r>
              <a:rPr lang="en-US" sz="1500" b="1" dirty="0" smtClean="0">
                <a:effectLst/>
                <a:latin typeface="Times New Roman" panose="02020603050405020304" pitchFamily="18" charset="0"/>
                <a:ea typeface="Calibri" panose="020F0502020204030204" pitchFamily="34" charset="0"/>
                <a:cs typeface="Times New Roman" panose="02020603050405020304" pitchFamily="18" charset="0"/>
              </a:rPr>
              <a:t>If</a:t>
            </a:r>
            <a:r>
              <a:rPr lang="en-US" sz="1500" dirty="0" smtClean="0">
                <a:effectLst/>
                <a:latin typeface="Times New Roman" panose="02020603050405020304" pitchFamily="18" charset="0"/>
                <a:ea typeface="Calibri" panose="020F0502020204030204" pitchFamily="34" charset="0"/>
                <a:cs typeface="Times New Roman" panose="02020603050405020304" pitchFamily="18" charset="0"/>
              </a:rPr>
              <a:t> destroyed save this point as last checkpoint.</a:t>
            </a:r>
            <a:endParaRPr lang="en-US" sz="1500" dirty="0" smtClean="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15000"/>
              </a:lnSpc>
              <a:spcBef>
                <a:spcPts val="0"/>
              </a:spcBef>
              <a:spcAft>
                <a:spcPts val="0"/>
              </a:spcAft>
              <a:buFont typeface="+mj-lt"/>
              <a:buAutoNum type="arabicPeriod"/>
            </a:pPr>
            <a:r>
              <a:rPr lang="en-US" sz="1500" b="1" dirty="0" smtClean="0">
                <a:effectLst/>
                <a:latin typeface="Times New Roman" panose="02020603050405020304" pitchFamily="18" charset="0"/>
                <a:ea typeface="Calibri" panose="020F0502020204030204" pitchFamily="34" charset="0"/>
                <a:cs typeface="Times New Roman" panose="02020603050405020304" pitchFamily="18" charset="0"/>
              </a:rPr>
              <a:t>While (1)</a:t>
            </a:r>
            <a:r>
              <a:rPr lang="en-US" sz="1500" dirty="0" smtClean="0">
                <a:effectLst/>
                <a:latin typeface="Times New Roman" panose="02020603050405020304" pitchFamily="18" charset="0"/>
                <a:ea typeface="Calibri" panose="020F0502020204030204" pitchFamily="34" charset="0"/>
                <a:cs typeface="Times New Roman" panose="02020603050405020304" pitchFamily="18" charset="0"/>
              </a:rPr>
              <a:t>                                                    // always do this as loop</a:t>
            </a:r>
            <a:endParaRPr lang="en-US" sz="1500" dirty="0" smtClean="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15000"/>
              </a:lnSpc>
              <a:spcBef>
                <a:spcPts val="0"/>
              </a:spcBef>
              <a:spcAft>
                <a:spcPts val="0"/>
              </a:spcAft>
              <a:buFont typeface="+mj-lt"/>
              <a:buAutoNum type="arabicPeriod"/>
            </a:pPr>
            <a:r>
              <a:rPr lang="en-US" sz="1500" dirty="0" smtClean="0">
                <a:effectLst/>
                <a:latin typeface="Times New Roman" panose="02020603050405020304" pitchFamily="18" charset="0"/>
                <a:ea typeface="Calibri" panose="020F0502020204030204" pitchFamily="34" charset="0"/>
                <a:cs typeface="Times New Roman" panose="02020603050405020304" pitchFamily="18" charset="0"/>
              </a:rPr>
              <a:t>Check the distance between enemies’ and the player </a:t>
            </a:r>
            <a:endParaRPr lang="en-US" sz="1500" dirty="0" smtClean="0">
              <a:effectLst/>
              <a:latin typeface="Calibri" panose="020F0502020204030204" pitchFamily="34" charset="0"/>
              <a:ea typeface="Calibri" panose="020F0502020204030204" pitchFamily="34" charset="0"/>
              <a:cs typeface="Times New Roman" panose="02020603050405020304" pitchFamily="18" charset="0"/>
            </a:endParaRPr>
          </a:p>
          <a:p>
            <a:pPr marL="914400" marR="0">
              <a:lnSpc>
                <a:spcPct val="115000"/>
              </a:lnSpc>
              <a:spcBef>
                <a:spcPts val="0"/>
              </a:spcBef>
              <a:spcAft>
                <a:spcPts val="0"/>
              </a:spcAft>
            </a:pPr>
            <a:r>
              <a:rPr lang="en-US" sz="1500" dirty="0" smtClean="0">
                <a:effectLst/>
                <a:latin typeface="Times New Roman" panose="02020603050405020304" pitchFamily="18" charset="0"/>
                <a:ea typeface="Calibri" panose="020F0502020204030204" pitchFamily="34" charset="0"/>
                <a:cs typeface="Times New Roman" panose="02020603050405020304" pitchFamily="18" charset="0"/>
              </a:rPr>
              <a:t>    </a:t>
            </a:r>
            <a:r>
              <a:rPr lang="en-US" sz="1500" b="1" dirty="0" smtClean="0">
                <a:effectLst/>
                <a:latin typeface="Times New Roman" panose="02020603050405020304" pitchFamily="18" charset="0"/>
                <a:ea typeface="Calibri" panose="020F0502020204030204" pitchFamily="34" charset="0"/>
                <a:cs typeface="Times New Roman" panose="02020603050405020304" pitchFamily="18" charset="0"/>
              </a:rPr>
              <a:t>If</a:t>
            </a:r>
            <a:r>
              <a:rPr lang="en-US" sz="1500" dirty="0" smtClean="0">
                <a:effectLst/>
                <a:latin typeface="Times New Roman" panose="02020603050405020304" pitchFamily="18" charset="0"/>
                <a:ea typeface="Calibri" panose="020F0502020204030204" pitchFamily="34" charset="0"/>
                <a:cs typeface="Times New Roman" panose="02020603050405020304" pitchFamily="18" charset="0"/>
              </a:rPr>
              <a:t> in range activate enemies </a:t>
            </a:r>
            <a:endParaRPr lang="en-US" sz="1500" dirty="0" smtClean="0">
              <a:effectLst/>
              <a:latin typeface="Calibri" panose="020F0502020204030204" pitchFamily="34" charset="0"/>
              <a:ea typeface="Calibri" panose="020F0502020204030204" pitchFamily="34" charset="0"/>
              <a:cs typeface="Times New Roman" panose="02020603050405020304" pitchFamily="18" charset="0"/>
            </a:endParaRPr>
          </a:p>
          <a:p>
            <a:pPr marR="0" lvl="0">
              <a:lnSpc>
                <a:spcPct val="115000"/>
              </a:lnSpc>
              <a:spcBef>
                <a:spcPts val="0"/>
              </a:spcBef>
              <a:spcAft>
                <a:spcPts val="0"/>
              </a:spcAft>
            </a:pPr>
            <a:r>
              <a:rPr lang="en-US" sz="1500" dirty="0" smtClean="0">
                <a:effectLst/>
                <a:latin typeface="Times New Roman" panose="02020603050405020304" pitchFamily="18" charset="0"/>
                <a:ea typeface="Calibri" panose="020F0502020204030204" pitchFamily="34" charset="0"/>
                <a:cs typeface="Times New Roman" panose="02020603050405020304" pitchFamily="18" charset="0"/>
              </a:rPr>
              <a:t>7.     Check the distance between player and sound source </a:t>
            </a:r>
            <a:endParaRPr lang="en-US" sz="1500" dirty="0" smtClean="0">
              <a:effectLst/>
              <a:latin typeface="Calibri" panose="020F0502020204030204" pitchFamily="34" charset="0"/>
              <a:ea typeface="Calibri" panose="020F0502020204030204" pitchFamily="34" charset="0"/>
              <a:cs typeface="Times New Roman" panose="02020603050405020304" pitchFamily="18" charset="0"/>
            </a:endParaRPr>
          </a:p>
          <a:p>
            <a:pPr marL="914400" marR="0">
              <a:lnSpc>
                <a:spcPct val="115000"/>
              </a:lnSpc>
              <a:spcBef>
                <a:spcPts val="0"/>
              </a:spcBef>
              <a:spcAft>
                <a:spcPts val="0"/>
              </a:spcAft>
            </a:pPr>
            <a:r>
              <a:rPr lang="en-US" sz="1500" dirty="0" smtClean="0">
                <a:effectLst/>
                <a:latin typeface="Times New Roman" panose="02020603050405020304" pitchFamily="18" charset="0"/>
                <a:ea typeface="Calibri" panose="020F0502020204030204" pitchFamily="34" charset="0"/>
                <a:cs typeface="Times New Roman" panose="02020603050405020304" pitchFamily="18" charset="0"/>
              </a:rPr>
              <a:t>    </a:t>
            </a:r>
            <a:r>
              <a:rPr lang="en-US" sz="1500" b="1" dirty="0" smtClean="0">
                <a:effectLst/>
                <a:latin typeface="Times New Roman" panose="02020603050405020304" pitchFamily="18" charset="0"/>
                <a:ea typeface="Calibri" panose="020F0502020204030204" pitchFamily="34" charset="0"/>
                <a:cs typeface="Times New Roman" panose="02020603050405020304" pitchFamily="18" charset="0"/>
              </a:rPr>
              <a:t>If</a:t>
            </a:r>
            <a:r>
              <a:rPr lang="en-US" sz="1500" dirty="0" smtClean="0">
                <a:effectLst/>
                <a:latin typeface="Times New Roman" panose="02020603050405020304" pitchFamily="18" charset="0"/>
                <a:ea typeface="Calibri" panose="020F0502020204030204" pitchFamily="34" charset="0"/>
                <a:cs typeface="Times New Roman" panose="02020603050405020304" pitchFamily="18" charset="0"/>
              </a:rPr>
              <a:t> in range activate the sound source</a:t>
            </a:r>
            <a:endParaRPr lang="en-US" sz="1500" dirty="0" smtClean="0">
              <a:effectLst/>
              <a:latin typeface="Calibri" panose="020F0502020204030204" pitchFamily="34" charset="0"/>
              <a:ea typeface="Calibri" panose="020F0502020204030204" pitchFamily="34" charset="0"/>
              <a:cs typeface="Times New Roman" panose="02020603050405020304" pitchFamily="18" charset="0"/>
            </a:endParaRPr>
          </a:p>
          <a:p>
            <a:pPr marR="0" lvl="0">
              <a:lnSpc>
                <a:spcPct val="115000"/>
              </a:lnSpc>
              <a:spcBef>
                <a:spcPts val="0"/>
              </a:spcBef>
              <a:spcAft>
                <a:spcPts val="0"/>
              </a:spcAft>
            </a:pPr>
            <a:r>
              <a:rPr lang="en-US" sz="1500" dirty="0" smtClean="0">
                <a:effectLst/>
                <a:latin typeface="Times New Roman" panose="02020603050405020304" pitchFamily="18" charset="0"/>
                <a:ea typeface="Calibri" panose="020F0502020204030204" pitchFamily="34" charset="0"/>
                <a:cs typeface="Times New Roman" panose="02020603050405020304" pitchFamily="18" charset="0"/>
              </a:rPr>
              <a:t>8.    Check the number of remaining enemies </a:t>
            </a:r>
            <a:endParaRPr lang="en-US" sz="1500" dirty="0" smtClean="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15000"/>
              </a:lnSpc>
              <a:spcBef>
                <a:spcPts val="0"/>
              </a:spcBef>
              <a:spcAft>
                <a:spcPts val="1000"/>
              </a:spcAft>
              <a:buAutoNum type="arabicPeriod" startAt="9"/>
            </a:pPr>
            <a:r>
              <a:rPr lang="en-US" sz="1500" b="1" dirty="0" smtClean="0">
                <a:effectLst/>
                <a:latin typeface="Times New Roman" panose="02020603050405020304" pitchFamily="18" charset="0"/>
                <a:ea typeface="Calibri" panose="020F0502020204030204" pitchFamily="34" charset="0"/>
                <a:cs typeface="Times New Roman" panose="02020603050405020304" pitchFamily="18" charset="0"/>
              </a:rPr>
              <a:t>If</a:t>
            </a:r>
            <a:r>
              <a:rPr lang="en-US" sz="1500" dirty="0" smtClean="0">
                <a:effectLst/>
                <a:latin typeface="Times New Roman" panose="02020603050405020304" pitchFamily="18" charset="0"/>
                <a:ea typeface="Calibri" panose="020F0502020204030204" pitchFamily="34" charset="0"/>
                <a:cs typeface="Times New Roman" panose="02020603050405020304" pitchFamily="18" charset="0"/>
              </a:rPr>
              <a:t> none</a:t>
            </a:r>
          </a:p>
          <a:p>
            <a:pPr marL="342900" marR="0" lvl="0" indent="-342900">
              <a:lnSpc>
                <a:spcPct val="115000"/>
              </a:lnSpc>
              <a:spcBef>
                <a:spcPts val="0"/>
              </a:spcBef>
              <a:spcAft>
                <a:spcPts val="1000"/>
              </a:spcAft>
              <a:buAutoNum type="arabicPeriod" startAt="9"/>
            </a:pPr>
            <a:r>
              <a:rPr lang="en-US" sz="1500" dirty="0" smtClean="0">
                <a:effectLst/>
                <a:latin typeface="Times New Roman" panose="02020603050405020304" pitchFamily="18" charset="0"/>
                <a:ea typeface="Calibri" panose="020F0502020204030204" pitchFamily="34" charset="0"/>
                <a:cs typeface="Times New Roman" panose="02020603050405020304" pitchFamily="18" charset="0"/>
              </a:rPr>
              <a:t>       Display end of level notification</a:t>
            </a:r>
          </a:p>
          <a:p>
            <a:pPr marL="342900" marR="0" lvl="0" indent="-342900">
              <a:lnSpc>
                <a:spcPct val="115000"/>
              </a:lnSpc>
              <a:spcBef>
                <a:spcPts val="0"/>
              </a:spcBef>
              <a:spcAft>
                <a:spcPts val="1000"/>
              </a:spcAft>
              <a:buAutoNum type="arabicPeriod" startAt="9"/>
            </a:pPr>
            <a:r>
              <a:rPr lang="en-US" sz="1500" dirty="0">
                <a:latin typeface="Times New Roman" panose="02020603050405020304" pitchFamily="18" charset="0"/>
                <a:ea typeface="Calibri" panose="020F0502020204030204" pitchFamily="34" charset="0"/>
                <a:cs typeface="Times New Roman" panose="02020603050405020304" pitchFamily="18" charset="0"/>
              </a:rPr>
              <a:t> </a:t>
            </a:r>
            <a:r>
              <a:rPr lang="en-US" sz="1500" dirty="0" smtClean="0">
                <a:effectLst/>
                <a:latin typeface="Times New Roman" panose="02020603050405020304" pitchFamily="18" charset="0"/>
                <a:ea typeface="Calibri" panose="020F0502020204030204" pitchFamily="34" charset="0"/>
                <a:cs typeface="Times New Roman" panose="02020603050405020304" pitchFamily="18" charset="0"/>
              </a:rPr>
              <a:t>      Terminate the level.</a:t>
            </a:r>
            <a:endParaRPr lang="en-US" sz="15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xmlns="" val="3903902467"/>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913291" y="469191"/>
            <a:ext cx="4572000" cy="5412315"/>
          </a:xfrm>
          <a:prstGeom prst="rect">
            <a:avLst/>
          </a:prstGeom>
        </p:spPr>
        <p:txBody>
          <a:bodyPr>
            <a:spAutoFit/>
          </a:bodyPr>
          <a:lstStyle/>
          <a:p>
            <a:pPr indent="457200">
              <a:lnSpc>
                <a:spcPct val="107000"/>
              </a:lnSpc>
              <a:spcAft>
                <a:spcPts val="800"/>
              </a:spcAft>
            </a:pPr>
            <a:r>
              <a:rPr lang="en-US" b="1" u="sng" dirty="0" smtClean="0">
                <a:effectLst/>
                <a:latin typeface="Times New Roman" panose="02020603050405020304" pitchFamily="18" charset="0"/>
                <a:ea typeface="Calibri" panose="020F0502020204030204" pitchFamily="34" charset="0"/>
                <a:cs typeface="Times New Roman" panose="02020603050405020304" pitchFamily="18" charset="0"/>
              </a:rPr>
              <a:t>Enemies</a:t>
            </a:r>
            <a:endParaRPr lang="en-US" dirty="0" smtClean="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15000"/>
              </a:lnSpc>
              <a:spcBef>
                <a:spcPts val="0"/>
              </a:spcBef>
              <a:spcAft>
                <a:spcPts val="0"/>
              </a:spcAft>
              <a:buFont typeface="+mj-lt"/>
              <a:buAutoNum type="arabicPeriod"/>
            </a:pPr>
            <a:r>
              <a:rPr lang="en-US" sz="1400" b="1" u="none" strike="noStrike" dirty="0" smtClean="0">
                <a:effectLst/>
                <a:latin typeface="Times New Roman" panose="02020603050405020304" pitchFamily="18" charset="0"/>
                <a:ea typeface="Calibri" panose="020F0502020204030204" pitchFamily="34" charset="0"/>
                <a:cs typeface="Times New Roman" panose="02020603050405020304" pitchFamily="18" charset="0"/>
              </a:rPr>
              <a:t>while (1)</a:t>
            </a:r>
            <a:endParaRPr lang="en-US" sz="1400" u="none" strike="noStrike" dirty="0" smtClean="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15000"/>
              </a:lnSpc>
              <a:spcBef>
                <a:spcPts val="0"/>
              </a:spcBef>
              <a:spcAft>
                <a:spcPts val="0"/>
              </a:spcAft>
              <a:buFont typeface="+mj-lt"/>
              <a:buAutoNum type="arabicPeriod"/>
            </a:pPr>
            <a:r>
              <a:rPr lang="en-US" sz="1400" u="none" strike="noStrike" dirty="0" smtClean="0">
                <a:effectLst/>
                <a:latin typeface="Times New Roman" panose="02020603050405020304" pitchFamily="18" charset="0"/>
                <a:ea typeface="Calibri" panose="020F0502020204030204" pitchFamily="34" charset="0"/>
                <a:cs typeface="Times New Roman" panose="02020603050405020304" pitchFamily="18" charset="0"/>
              </a:rPr>
              <a:t>    check player position </a:t>
            </a:r>
            <a:endParaRPr lang="en-US" sz="1400" u="none" strike="noStrike" dirty="0" smtClean="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15000"/>
              </a:lnSpc>
              <a:spcBef>
                <a:spcPts val="0"/>
              </a:spcBef>
              <a:spcAft>
                <a:spcPts val="0"/>
              </a:spcAft>
              <a:buFont typeface="+mj-lt"/>
              <a:buAutoNum type="arabicPeriod"/>
            </a:pPr>
            <a:r>
              <a:rPr lang="en-US" sz="1400" u="none" strike="noStrike" dirty="0" smtClean="0">
                <a:effectLst/>
                <a:latin typeface="Times New Roman" panose="02020603050405020304" pitchFamily="18" charset="0"/>
                <a:ea typeface="Calibri" panose="020F0502020204030204" pitchFamily="34" charset="0"/>
                <a:cs typeface="Times New Roman" panose="02020603050405020304" pitchFamily="18" charset="0"/>
              </a:rPr>
              <a:t>    Approach player position </a:t>
            </a:r>
            <a:endParaRPr lang="en-US" sz="1400" u="none" strike="noStrike" dirty="0" smtClean="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15000"/>
              </a:lnSpc>
              <a:spcBef>
                <a:spcPts val="0"/>
              </a:spcBef>
              <a:spcAft>
                <a:spcPts val="0"/>
              </a:spcAft>
              <a:buFont typeface="+mj-lt"/>
              <a:buAutoNum type="arabicPeriod"/>
            </a:pPr>
            <a:r>
              <a:rPr lang="en-US" sz="1400" u="none" strike="noStrike" dirty="0" smtClean="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b="1" u="none" strike="noStrike" dirty="0" smtClean="0">
                <a:effectLst/>
                <a:latin typeface="Times New Roman" panose="02020603050405020304" pitchFamily="18" charset="0"/>
                <a:ea typeface="Calibri" panose="020F0502020204030204" pitchFamily="34" charset="0"/>
                <a:cs typeface="Times New Roman" panose="02020603050405020304" pitchFamily="18" charset="0"/>
              </a:rPr>
              <a:t>If</a:t>
            </a:r>
            <a:r>
              <a:rPr lang="en-US" sz="1400" u="none" strike="noStrike" dirty="0" smtClean="0">
                <a:effectLst/>
                <a:latin typeface="Times New Roman" panose="02020603050405020304" pitchFamily="18" charset="0"/>
                <a:ea typeface="Calibri" panose="020F0502020204030204" pitchFamily="34" charset="0"/>
                <a:cs typeface="Times New Roman" panose="02020603050405020304" pitchFamily="18" charset="0"/>
              </a:rPr>
              <a:t> in long range </a:t>
            </a:r>
            <a:endParaRPr lang="en-US" sz="1400" u="none" strike="noStrike" dirty="0" smtClean="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15000"/>
              </a:lnSpc>
              <a:spcBef>
                <a:spcPts val="0"/>
              </a:spcBef>
              <a:spcAft>
                <a:spcPts val="0"/>
              </a:spcAft>
              <a:buFont typeface="+mj-lt"/>
              <a:buAutoNum type="arabicPeriod"/>
            </a:pPr>
            <a:r>
              <a:rPr lang="en-US" sz="1400" u="none" strike="noStrike" dirty="0" smtClean="0">
                <a:effectLst/>
                <a:latin typeface="Times New Roman" panose="02020603050405020304" pitchFamily="18" charset="0"/>
                <a:ea typeface="Calibri" panose="020F0502020204030204" pitchFamily="34" charset="0"/>
                <a:cs typeface="Times New Roman" panose="02020603050405020304" pitchFamily="18" charset="0"/>
              </a:rPr>
              <a:t>                 Fire to the player                // to the player position</a:t>
            </a:r>
            <a:endParaRPr lang="en-US" sz="1400" u="none" strike="noStrike" dirty="0" smtClean="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15000"/>
              </a:lnSpc>
              <a:spcBef>
                <a:spcPts val="0"/>
              </a:spcBef>
              <a:spcAft>
                <a:spcPts val="0"/>
              </a:spcAft>
              <a:buFont typeface="+mj-lt"/>
              <a:buAutoNum type="arabicPeriod"/>
            </a:pPr>
            <a:r>
              <a:rPr lang="en-US" sz="1400" u="none" strike="noStrike" dirty="0" smtClean="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b="1" u="none" strike="noStrike" dirty="0" smtClean="0">
                <a:effectLst/>
                <a:latin typeface="Times New Roman" panose="02020603050405020304" pitchFamily="18" charset="0"/>
                <a:ea typeface="Calibri" panose="020F0502020204030204" pitchFamily="34" charset="0"/>
                <a:cs typeface="Times New Roman" panose="02020603050405020304" pitchFamily="18" charset="0"/>
              </a:rPr>
              <a:t>Else If</a:t>
            </a:r>
            <a:r>
              <a:rPr lang="en-US" sz="1400" u="none" strike="noStrike" dirty="0" smtClean="0">
                <a:effectLst/>
                <a:latin typeface="Times New Roman" panose="02020603050405020304" pitchFamily="18" charset="0"/>
                <a:ea typeface="Calibri" panose="020F0502020204030204" pitchFamily="34" charset="0"/>
                <a:cs typeface="Times New Roman" panose="02020603050405020304" pitchFamily="18" charset="0"/>
              </a:rPr>
              <a:t> in short range</a:t>
            </a:r>
            <a:endParaRPr lang="en-US" sz="1400" u="none" strike="noStrike" dirty="0" smtClean="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15000"/>
              </a:lnSpc>
              <a:spcBef>
                <a:spcPts val="0"/>
              </a:spcBef>
              <a:spcAft>
                <a:spcPts val="0"/>
              </a:spcAft>
              <a:buFont typeface="+mj-lt"/>
              <a:buAutoNum type="arabicPeriod"/>
            </a:pPr>
            <a:r>
              <a:rPr lang="en-US" sz="1400" u="none" strike="noStrike" dirty="0" smtClean="0">
                <a:effectLst/>
                <a:latin typeface="Times New Roman" panose="02020603050405020304" pitchFamily="18" charset="0"/>
                <a:ea typeface="Calibri" panose="020F0502020204030204" pitchFamily="34" charset="0"/>
                <a:cs typeface="Times New Roman" panose="02020603050405020304" pitchFamily="18" charset="0"/>
              </a:rPr>
              <a:t>                  Perform combat action             </a:t>
            </a:r>
            <a:endParaRPr lang="en-US" sz="1400" u="none" strike="noStrike" dirty="0" smtClean="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15000"/>
              </a:lnSpc>
              <a:spcBef>
                <a:spcPts val="0"/>
              </a:spcBef>
              <a:spcAft>
                <a:spcPts val="0"/>
              </a:spcAft>
              <a:buFont typeface="+mj-lt"/>
              <a:buAutoNum type="arabicPeriod"/>
            </a:pPr>
            <a:r>
              <a:rPr lang="en-US" sz="1400" u="none" strike="noStrike" dirty="0" smtClean="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b="1" u="none" strike="noStrike" dirty="0" smtClean="0">
                <a:effectLst/>
                <a:latin typeface="Times New Roman" panose="02020603050405020304" pitchFamily="18" charset="0"/>
                <a:ea typeface="Calibri" panose="020F0502020204030204" pitchFamily="34" charset="0"/>
                <a:cs typeface="Times New Roman" panose="02020603050405020304" pitchFamily="18" charset="0"/>
              </a:rPr>
              <a:t>If</a:t>
            </a:r>
            <a:r>
              <a:rPr lang="en-US" sz="1400" u="none" strike="noStrike" dirty="0" smtClean="0">
                <a:effectLst/>
                <a:latin typeface="Times New Roman" panose="02020603050405020304" pitchFamily="18" charset="0"/>
                <a:ea typeface="Calibri" panose="020F0502020204030204" pitchFamily="34" charset="0"/>
                <a:cs typeface="Times New Roman" panose="02020603050405020304" pitchFamily="18" charset="0"/>
              </a:rPr>
              <a:t> fired to self </a:t>
            </a:r>
            <a:endParaRPr lang="en-US" sz="1400" u="none" strike="noStrike" dirty="0" smtClean="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15000"/>
              </a:lnSpc>
              <a:spcBef>
                <a:spcPts val="0"/>
              </a:spcBef>
              <a:spcAft>
                <a:spcPts val="0"/>
              </a:spcAft>
              <a:buFont typeface="+mj-lt"/>
              <a:buAutoNum type="arabicPeriod"/>
            </a:pPr>
            <a:r>
              <a:rPr lang="en-US" sz="1400" u="none" strike="noStrike" dirty="0" smtClean="0">
                <a:effectLst/>
                <a:latin typeface="Times New Roman" panose="02020603050405020304" pitchFamily="18" charset="0"/>
                <a:ea typeface="Calibri" panose="020F0502020204030204" pitchFamily="34" charset="0"/>
                <a:cs typeface="Times New Roman" panose="02020603050405020304" pitchFamily="18" charset="0"/>
              </a:rPr>
              <a:t>     Degrade health status</a:t>
            </a:r>
            <a:endParaRPr lang="en-US" sz="1400" u="none" strike="noStrike" dirty="0" smtClean="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15000"/>
              </a:lnSpc>
              <a:spcBef>
                <a:spcPts val="0"/>
              </a:spcBef>
              <a:spcAft>
                <a:spcPts val="0"/>
              </a:spcAft>
              <a:buFont typeface="+mj-lt"/>
              <a:buAutoNum type="arabicPeriod"/>
            </a:pPr>
            <a:r>
              <a:rPr lang="en-US" sz="1400" u="none" strike="noStrike" dirty="0" smtClean="0">
                <a:effectLst/>
                <a:latin typeface="Times New Roman" panose="02020603050405020304" pitchFamily="18" charset="0"/>
                <a:ea typeface="Calibri" panose="020F0502020204030204" pitchFamily="34" charset="0"/>
                <a:cs typeface="Times New Roman" panose="02020603050405020304" pitchFamily="18" charset="0"/>
              </a:rPr>
              <a:t>          Destroy.</a:t>
            </a:r>
            <a:endParaRPr lang="en-US" sz="1400" u="none" strike="noStrike" dirty="0" smtClean="0">
              <a:effectLst/>
              <a:latin typeface="Calibri" panose="020F0502020204030204" pitchFamily="34" charset="0"/>
              <a:ea typeface="Calibri" panose="020F0502020204030204" pitchFamily="34" charset="0"/>
              <a:cs typeface="Times New Roman" panose="02020603050405020304" pitchFamily="18" charset="0"/>
            </a:endParaRPr>
          </a:p>
          <a:p>
            <a:pPr marL="914400" marR="0">
              <a:lnSpc>
                <a:spcPct val="115000"/>
              </a:lnSpc>
              <a:spcBef>
                <a:spcPts val="0"/>
              </a:spcBef>
              <a:spcAft>
                <a:spcPts val="1000"/>
              </a:spcAft>
            </a:pPr>
            <a:r>
              <a:rPr lang="en-US" sz="1400" b="1" u="none" strike="noStrike" dirty="0" smtClean="0">
                <a:effectLst/>
                <a:latin typeface="Times New Roman" panose="02020603050405020304" pitchFamily="18" charset="0"/>
                <a:ea typeface="Calibri" panose="020F0502020204030204" pitchFamily="34" charset="0"/>
                <a:cs typeface="Times New Roman" panose="02020603050405020304" pitchFamily="18" charset="0"/>
              </a:rPr>
              <a:t> </a:t>
            </a:r>
            <a:endParaRPr lang="en-US" sz="1400" dirty="0" smtClean="0">
              <a:effectLst/>
              <a:latin typeface="Calibri" panose="020F0502020204030204" pitchFamily="34" charset="0"/>
              <a:ea typeface="Calibri" panose="020F0502020204030204" pitchFamily="34" charset="0"/>
              <a:cs typeface="Times New Roman" panose="02020603050405020304" pitchFamily="18" charset="0"/>
            </a:endParaRPr>
          </a:p>
          <a:p>
            <a:pPr indent="457200">
              <a:lnSpc>
                <a:spcPct val="107000"/>
              </a:lnSpc>
              <a:spcAft>
                <a:spcPts val="800"/>
              </a:spcAft>
            </a:pPr>
            <a:r>
              <a:rPr lang="en-US" sz="1400" b="1" u="sng" dirty="0" smtClean="0">
                <a:effectLst/>
                <a:latin typeface="Times New Roman" panose="02020603050405020304" pitchFamily="18" charset="0"/>
                <a:ea typeface="Calibri" panose="020F0502020204030204" pitchFamily="34" charset="0"/>
                <a:cs typeface="Times New Roman" panose="02020603050405020304" pitchFamily="18" charset="0"/>
              </a:rPr>
              <a:t>Map </a:t>
            </a:r>
            <a:endParaRPr lang="en-US" sz="1400" dirty="0" smtClean="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15000"/>
              </a:lnSpc>
              <a:spcBef>
                <a:spcPts val="0"/>
              </a:spcBef>
              <a:spcAft>
                <a:spcPts val="0"/>
              </a:spcAft>
              <a:buFont typeface="+mj-lt"/>
              <a:buAutoNum type="arabicPeriod"/>
            </a:pPr>
            <a:r>
              <a:rPr lang="en-US" sz="1400" u="none" strike="noStrike" dirty="0" smtClean="0">
                <a:effectLst/>
                <a:latin typeface="Times New Roman" panose="02020603050405020304" pitchFamily="18" charset="0"/>
                <a:ea typeface="Calibri" panose="020F0502020204030204" pitchFamily="34" charset="0"/>
                <a:cs typeface="Times New Roman" panose="02020603050405020304" pitchFamily="18" charset="0"/>
              </a:rPr>
              <a:t>While</a:t>
            </a:r>
            <a:r>
              <a:rPr lang="en-US" sz="1400" b="1" u="sng" strike="noStrike" dirty="0" smtClean="0">
                <a:effectLst/>
                <a:latin typeface="Times New Roman" panose="02020603050405020304" pitchFamily="18" charset="0"/>
                <a:ea typeface="Calibri" panose="020F0502020204030204" pitchFamily="34" charset="0"/>
                <a:cs typeface="Times New Roman" panose="02020603050405020304" pitchFamily="18" charset="0"/>
              </a:rPr>
              <a:t> (1)</a:t>
            </a:r>
            <a:endParaRPr lang="en-US" sz="1400" u="none" strike="noStrike" dirty="0" smtClean="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15000"/>
              </a:lnSpc>
              <a:spcBef>
                <a:spcPts val="0"/>
              </a:spcBef>
              <a:spcAft>
                <a:spcPts val="0"/>
              </a:spcAft>
              <a:buFont typeface="+mj-lt"/>
              <a:buAutoNum type="arabicPeriod"/>
            </a:pPr>
            <a:r>
              <a:rPr lang="en-US" sz="1400" u="none" strike="noStrike" dirty="0" smtClean="0">
                <a:effectLst/>
                <a:latin typeface="Times New Roman" panose="02020603050405020304" pitchFamily="18" charset="0"/>
                <a:ea typeface="Calibri" panose="020F0502020204030204" pitchFamily="34" charset="0"/>
                <a:cs typeface="Times New Roman" panose="02020603050405020304" pitchFamily="18" charset="0"/>
              </a:rPr>
              <a:t>Fix map to the top wright corner</a:t>
            </a:r>
            <a:endParaRPr lang="en-US" sz="1400" u="none" strike="noStrike" dirty="0" smtClean="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15000"/>
              </a:lnSpc>
              <a:spcBef>
                <a:spcPts val="0"/>
              </a:spcBef>
              <a:spcAft>
                <a:spcPts val="0"/>
              </a:spcAft>
              <a:buFont typeface="+mj-lt"/>
              <a:buAutoNum type="arabicPeriod"/>
            </a:pPr>
            <a:r>
              <a:rPr lang="en-US" sz="1400" u="none" strike="noStrike" dirty="0" smtClean="0">
                <a:effectLst/>
                <a:latin typeface="Times New Roman" panose="02020603050405020304" pitchFamily="18" charset="0"/>
                <a:ea typeface="Calibri" panose="020F0502020204030204" pitchFamily="34" charset="0"/>
                <a:cs typeface="Times New Roman" panose="02020603050405020304" pitchFamily="18" charset="0"/>
              </a:rPr>
              <a:t>Track player</a:t>
            </a:r>
            <a:endParaRPr lang="en-US" sz="1400" u="none" strike="noStrike" dirty="0" smtClean="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15000"/>
              </a:lnSpc>
              <a:spcBef>
                <a:spcPts val="0"/>
              </a:spcBef>
              <a:spcAft>
                <a:spcPts val="0"/>
              </a:spcAft>
              <a:buFont typeface="+mj-lt"/>
              <a:buAutoNum type="arabicPeriod"/>
            </a:pPr>
            <a:r>
              <a:rPr lang="en-US" sz="1400" u="none" strike="noStrike" dirty="0" smtClean="0">
                <a:effectLst/>
                <a:latin typeface="Times New Roman" panose="02020603050405020304" pitchFamily="18" charset="0"/>
                <a:ea typeface="Calibri" panose="020F0502020204030204" pitchFamily="34" charset="0"/>
                <a:cs typeface="Times New Roman" panose="02020603050405020304" pitchFamily="18" charset="0"/>
              </a:rPr>
              <a:t>Plot the player </a:t>
            </a:r>
            <a:endParaRPr lang="en-US" sz="1400" u="none" strike="noStrike" dirty="0" smtClean="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15000"/>
              </a:lnSpc>
              <a:spcBef>
                <a:spcPts val="0"/>
              </a:spcBef>
              <a:spcAft>
                <a:spcPts val="0"/>
              </a:spcAft>
              <a:buFont typeface="+mj-lt"/>
              <a:buAutoNum type="arabicPeriod"/>
            </a:pPr>
            <a:r>
              <a:rPr lang="en-US" sz="1400" u="none" strike="noStrike" dirty="0" smtClean="0">
                <a:effectLst/>
                <a:latin typeface="Times New Roman" panose="02020603050405020304" pitchFamily="18" charset="0"/>
                <a:ea typeface="Calibri" panose="020F0502020204030204" pitchFamily="34" charset="0"/>
                <a:cs typeface="Times New Roman" panose="02020603050405020304" pitchFamily="18" charset="0"/>
              </a:rPr>
              <a:t>Track the enemies </a:t>
            </a:r>
            <a:endParaRPr lang="en-US" sz="1400" u="none" strike="noStrike" dirty="0" smtClean="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15000"/>
              </a:lnSpc>
              <a:spcBef>
                <a:spcPts val="0"/>
              </a:spcBef>
              <a:spcAft>
                <a:spcPts val="1000"/>
              </a:spcAft>
              <a:buFont typeface="+mj-lt"/>
              <a:buAutoNum type="arabicPeriod"/>
            </a:pPr>
            <a:r>
              <a:rPr lang="en-US" sz="1400" u="none" strike="noStrike" dirty="0" smtClean="0">
                <a:effectLst/>
                <a:latin typeface="Times New Roman" panose="02020603050405020304" pitchFamily="18" charset="0"/>
                <a:ea typeface="Calibri" panose="020F0502020204030204" pitchFamily="34" charset="0"/>
                <a:cs typeface="Times New Roman" panose="02020603050405020304" pitchFamily="18" charset="0"/>
              </a:rPr>
              <a:t>Plot enemies</a:t>
            </a:r>
            <a:endParaRPr lang="en-US" sz="1400" u="none" strike="noStrike"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Rectangle 3"/>
          <p:cNvSpPr/>
          <p:nvPr/>
        </p:nvSpPr>
        <p:spPr>
          <a:xfrm>
            <a:off x="517962" y="719762"/>
            <a:ext cx="4031087" cy="2903039"/>
          </a:xfrm>
          <a:prstGeom prst="rect">
            <a:avLst/>
          </a:prstGeom>
        </p:spPr>
        <p:txBody>
          <a:bodyPr wrap="square">
            <a:spAutoFit/>
          </a:bodyPr>
          <a:lstStyle/>
          <a:p>
            <a:pPr marL="457200" marR="0">
              <a:lnSpc>
                <a:spcPct val="107000"/>
              </a:lnSpc>
              <a:spcBef>
                <a:spcPts val="0"/>
              </a:spcBef>
              <a:spcAft>
                <a:spcPts val="800"/>
              </a:spcAft>
            </a:pPr>
            <a:r>
              <a:rPr lang="en-US" sz="1400" b="1" u="sng" dirty="0" smtClean="0">
                <a:effectLst/>
                <a:latin typeface="Times New Roman" panose="02020603050405020304" pitchFamily="18" charset="0"/>
                <a:ea typeface="Calibri" panose="020F0502020204030204" pitchFamily="34" charset="0"/>
                <a:cs typeface="Times New Roman" panose="02020603050405020304" pitchFamily="18" charset="0"/>
              </a:rPr>
              <a:t>Sound </a:t>
            </a:r>
            <a:endParaRPr lang="en-US" sz="1400" dirty="0" smtClean="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15000"/>
              </a:lnSpc>
              <a:spcBef>
                <a:spcPts val="0"/>
              </a:spcBef>
              <a:spcAft>
                <a:spcPts val="0"/>
              </a:spcAft>
              <a:buFont typeface="+mj-lt"/>
              <a:buAutoNum type="arabicPeriod"/>
            </a:pPr>
            <a:r>
              <a:rPr lang="en-US" sz="1400" b="1" dirty="0" smtClean="0">
                <a:effectLst/>
                <a:latin typeface="Times New Roman" panose="02020603050405020304" pitchFamily="18" charset="0"/>
                <a:ea typeface="Calibri" panose="020F0502020204030204" pitchFamily="34" charset="0"/>
                <a:cs typeface="Times New Roman" panose="02020603050405020304" pitchFamily="18" charset="0"/>
              </a:rPr>
              <a:t>While</a:t>
            </a:r>
            <a:r>
              <a:rPr lang="en-US" sz="1400" dirty="0" smtClean="0">
                <a:effectLst/>
                <a:latin typeface="Times New Roman" panose="02020603050405020304" pitchFamily="18" charset="0"/>
                <a:ea typeface="Calibri" panose="020F0502020204030204" pitchFamily="34" charset="0"/>
                <a:cs typeface="Times New Roman" panose="02020603050405020304" pitchFamily="18" charset="0"/>
              </a:rPr>
              <a:t>(1)</a:t>
            </a:r>
            <a:endParaRPr lang="en-US" sz="1400" dirty="0" smtClean="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15000"/>
              </a:lnSpc>
              <a:spcBef>
                <a:spcPts val="0"/>
              </a:spcBef>
              <a:spcAft>
                <a:spcPts val="0"/>
              </a:spcAft>
              <a:buFont typeface="+mj-lt"/>
              <a:buAutoNum type="arabicPeriod"/>
            </a:pPr>
            <a:r>
              <a:rPr lang="en-US" sz="1400" dirty="0" smtClean="0">
                <a:effectLst/>
                <a:latin typeface="Times New Roman" panose="02020603050405020304" pitchFamily="18" charset="0"/>
                <a:ea typeface="Calibri" panose="020F0502020204030204" pitchFamily="34" charset="0"/>
                <a:cs typeface="Times New Roman" panose="02020603050405020304" pitchFamily="18" charset="0"/>
              </a:rPr>
              <a:t>Check player level; Play selected level background music    </a:t>
            </a:r>
            <a:endParaRPr lang="en-US" sz="1400" dirty="0" smtClean="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15000"/>
              </a:lnSpc>
              <a:spcBef>
                <a:spcPts val="0"/>
              </a:spcBef>
              <a:spcAft>
                <a:spcPts val="0"/>
              </a:spcAft>
              <a:buFont typeface="+mj-lt"/>
              <a:buAutoNum type="arabicPeriod"/>
            </a:pPr>
            <a:r>
              <a:rPr lang="en-US" sz="1400" dirty="0" smtClean="0">
                <a:effectLst/>
                <a:latin typeface="Times New Roman" panose="02020603050405020304" pitchFamily="18" charset="0"/>
                <a:ea typeface="Calibri" panose="020F0502020204030204" pitchFamily="34" charset="0"/>
                <a:cs typeface="Times New Roman" panose="02020603050405020304" pitchFamily="18" charset="0"/>
              </a:rPr>
              <a:t>Check weapon at use; play sound of selected weapon used when it’s in use</a:t>
            </a:r>
            <a:endParaRPr lang="en-US" sz="1400" dirty="0" smtClean="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15000"/>
              </a:lnSpc>
              <a:spcBef>
                <a:spcPts val="0"/>
              </a:spcBef>
              <a:spcAft>
                <a:spcPts val="0"/>
              </a:spcAft>
              <a:buFont typeface="+mj-lt"/>
              <a:buAutoNum type="arabicPeriod"/>
            </a:pPr>
            <a:r>
              <a:rPr lang="en-US" sz="1400" b="1" dirty="0" smtClean="0">
                <a:effectLst/>
                <a:latin typeface="Times New Roman" panose="02020603050405020304" pitchFamily="18" charset="0"/>
                <a:ea typeface="Calibri" panose="020F0502020204030204" pitchFamily="34" charset="0"/>
                <a:cs typeface="Times New Roman" panose="02020603050405020304" pitchFamily="18" charset="0"/>
              </a:rPr>
              <a:t>While</a:t>
            </a:r>
            <a:r>
              <a:rPr lang="en-US" sz="1400" dirty="0" smtClean="0">
                <a:effectLst/>
                <a:latin typeface="Times New Roman" panose="02020603050405020304" pitchFamily="18" charset="0"/>
                <a:ea typeface="Calibri" panose="020F0502020204030204" pitchFamily="34" charset="0"/>
                <a:cs typeface="Times New Roman" panose="02020603050405020304" pitchFamily="18" charset="0"/>
              </a:rPr>
              <a:t>(player is being hit || player is hitting)</a:t>
            </a:r>
            <a:endParaRPr lang="en-US" sz="1400" dirty="0" smtClean="0">
              <a:effectLst/>
              <a:latin typeface="Calibri" panose="020F0502020204030204" pitchFamily="34" charset="0"/>
              <a:ea typeface="Calibri" panose="020F0502020204030204" pitchFamily="34" charset="0"/>
              <a:cs typeface="Times New Roman" panose="02020603050405020304" pitchFamily="18" charset="0"/>
            </a:endParaRPr>
          </a:p>
          <a:p>
            <a:pPr marL="685800" marR="0" indent="228600">
              <a:lnSpc>
                <a:spcPct val="115000"/>
              </a:lnSpc>
              <a:spcBef>
                <a:spcPts val="0"/>
              </a:spcBef>
              <a:spcAft>
                <a:spcPts val="0"/>
              </a:spcAft>
            </a:pPr>
            <a:r>
              <a:rPr lang="en-US" sz="1400" dirty="0" smtClean="0">
                <a:effectLst/>
                <a:latin typeface="Times New Roman" panose="02020603050405020304" pitchFamily="18" charset="0"/>
                <a:ea typeface="Calibri" panose="020F0502020204030204" pitchFamily="34" charset="0"/>
                <a:cs typeface="Times New Roman" panose="02020603050405020304" pitchFamily="18" charset="0"/>
              </a:rPr>
              <a:t>Play “hit” sound;</a:t>
            </a:r>
            <a:endParaRPr lang="en-US" sz="1400" dirty="0" smtClean="0">
              <a:effectLst/>
              <a:latin typeface="Calibri" panose="020F0502020204030204" pitchFamily="34" charset="0"/>
              <a:ea typeface="Calibri" panose="020F0502020204030204" pitchFamily="34" charset="0"/>
              <a:cs typeface="Times New Roman" panose="02020603050405020304" pitchFamily="18" charset="0"/>
            </a:endParaRPr>
          </a:p>
          <a:p>
            <a:pPr marR="0" lvl="0">
              <a:lnSpc>
                <a:spcPct val="115000"/>
              </a:lnSpc>
              <a:spcBef>
                <a:spcPts val="0"/>
              </a:spcBef>
              <a:spcAft>
                <a:spcPts val="0"/>
              </a:spcAft>
            </a:pPr>
            <a:r>
              <a:rPr lang="en-US" sz="1400" dirty="0" smtClean="0">
                <a:latin typeface="Times New Roman" panose="02020603050405020304" pitchFamily="18" charset="0"/>
                <a:ea typeface="Calibri" panose="020F0502020204030204" pitchFamily="34" charset="0"/>
                <a:cs typeface="Times New Roman" panose="02020603050405020304" pitchFamily="18" charset="0"/>
              </a:rPr>
              <a:t>5.     </a:t>
            </a:r>
            <a:r>
              <a:rPr lang="en-US" sz="1400" b="1" dirty="0" smtClean="0">
                <a:effectLst/>
                <a:latin typeface="Times New Roman" panose="02020603050405020304" pitchFamily="18" charset="0"/>
                <a:ea typeface="Calibri" panose="020F0502020204030204" pitchFamily="34" charset="0"/>
                <a:cs typeface="Times New Roman" panose="02020603050405020304" pitchFamily="18" charset="0"/>
              </a:rPr>
              <a:t>If </a:t>
            </a:r>
            <a:r>
              <a:rPr lang="en-US" sz="1400" dirty="0" smtClean="0">
                <a:effectLst/>
                <a:latin typeface="Times New Roman" panose="02020603050405020304" pitchFamily="18" charset="0"/>
                <a:ea typeface="Calibri" panose="020F0502020204030204" pitchFamily="34" charset="0"/>
                <a:cs typeface="Times New Roman" panose="02020603050405020304" pitchFamily="18" charset="0"/>
              </a:rPr>
              <a:t>player dies &amp;&amp; player health is empty</a:t>
            </a:r>
            <a:endParaRPr lang="en-US" sz="1400" dirty="0" smtClean="0">
              <a:effectLst/>
              <a:latin typeface="Calibri" panose="020F0502020204030204" pitchFamily="34" charset="0"/>
              <a:ea typeface="Calibri" panose="020F0502020204030204" pitchFamily="34" charset="0"/>
              <a:cs typeface="Times New Roman" panose="02020603050405020304" pitchFamily="18" charset="0"/>
            </a:endParaRPr>
          </a:p>
          <a:p>
            <a:pPr marL="914400" marR="0">
              <a:lnSpc>
                <a:spcPct val="115000"/>
              </a:lnSpc>
              <a:spcBef>
                <a:spcPts val="0"/>
              </a:spcBef>
              <a:spcAft>
                <a:spcPts val="0"/>
              </a:spcAft>
            </a:pPr>
            <a:r>
              <a:rPr lang="en-US" sz="1400" dirty="0" smtClean="0">
                <a:effectLst/>
                <a:latin typeface="Times New Roman" panose="02020603050405020304" pitchFamily="18" charset="0"/>
                <a:ea typeface="Calibri" panose="020F0502020204030204" pitchFamily="34" charset="0"/>
                <a:cs typeface="Times New Roman" panose="02020603050405020304" pitchFamily="18" charset="0"/>
              </a:rPr>
              <a:t>Play dying sound</a:t>
            </a:r>
            <a:endParaRPr lang="en-US" sz="1400" dirty="0" smtClean="0">
              <a:effectLst/>
              <a:latin typeface="Calibri" panose="020F0502020204030204" pitchFamily="34" charset="0"/>
              <a:ea typeface="Calibri" panose="020F0502020204030204" pitchFamily="34" charset="0"/>
              <a:cs typeface="Times New Roman" panose="02020603050405020304" pitchFamily="18" charset="0"/>
            </a:endParaRPr>
          </a:p>
          <a:p>
            <a:pPr marL="914400" marR="0">
              <a:lnSpc>
                <a:spcPct val="115000"/>
              </a:lnSpc>
              <a:spcBef>
                <a:spcPts val="0"/>
              </a:spcBef>
              <a:spcAft>
                <a:spcPts val="1000"/>
              </a:spcAft>
            </a:pPr>
            <a:r>
              <a:rPr lang="en-US" sz="1400" b="1" dirty="0" smtClean="0">
                <a:effectLst/>
                <a:latin typeface="Times New Roman" panose="02020603050405020304" pitchFamily="18" charset="0"/>
                <a:ea typeface="Calibri" panose="020F0502020204030204" pitchFamily="34" charset="0"/>
                <a:cs typeface="Times New Roman" panose="02020603050405020304" pitchFamily="18" charset="0"/>
              </a:rPr>
              <a:t> Else </a:t>
            </a:r>
            <a:r>
              <a:rPr lang="en-US" sz="1400" dirty="0" smtClean="0">
                <a:effectLst/>
                <a:latin typeface="Times New Roman" panose="02020603050405020304" pitchFamily="18" charset="0"/>
                <a:ea typeface="Calibri" panose="020F0502020204030204" pitchFamily="34" charset="0"/>
                <a:cs typeface="Times New Roman" panose="02020603050405020304" pitchFamily="18" charset="0"/>
              </a:rPr>
              <a:t>do nothing </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TextBox 5"/>
          <p:cNvSpPr txBox="1"/>
          <p:nvPr/>
        </p:nvSpPr>
        <p:spPr>
          <a:xfrm>
            <a:off x="705394" y="3879670"/>
            <a:ext cx="3889466" cy="2246769"/>
          </a:xfrm>
          <a:prstGeom prst="rect">
            <a:avLst/>
          </a:prstGeom>
          <a:noFill/>
        </p:spPr>
        <p:txBody>
          <a:bodyPr wrap="square" rtlCol="0">
            <a:spAutoFit/>
          </a:bodyPr>
          <a:lstStyle/>
          <a:p>
            <a:r>
              <a:rPr lang="en-US" sz="1400" b="1" u="sng" dirty="0" smtClean="0"/>
              <a:t>Enemy Runners</a:t>
            </a:r>
          </a:p>
          <a:p>
            <a:endParaRPr lang="en-US" sz="1400" dirty="0" smtClean="0"/>
          </a:p>
          <a:p>
            <a:pPr lvl="0"/>
            <a:r>
              <a:rPr lang="en-US" sz="1400" b="1" dirty="0" smtClean="0"/>
              <a:t>While(1)</a:t>
            </a:r>
            <a:endParaRPr lang="en-US" sz="1400" dirty="0" smtClean="0"/>
          </a:p>
          <a:p>
            <a:pPr lvl="0"/>
            <a:r>
              <a:rPr lang="en-US" sz="1400" dirty="0" smtClean="0"/>
              <a:t>Check game beginning </a:t>
            </a:r>
          </a:p>
          <a:p>
            <a:pPr lvl="0"/>
            <a:r>
              <a:rPr lang="en-US" sz="1400" dirty="0" smtClean="0"/>
              <a:t>          Run away from player</a:t>
            </a:r>
          </a:p>
          <a:p>
            <a:pPr lvl="0"/>
            <a:r>
              <a:rPr lang="en-US" sz="1400" b="1" dirty="0" smtClean="0"/>
              <a:t>If </a:t>
            </a:r>
            <a:r>
              <a:rPr lang="en-US" sz="1400" dirty="0" smtClean="0"/>
              <a:t>hit while running life decreases </a:t>
            </a:r>
          </a:p>
          <a:p>
            <a:pPr lvl="0"/>
            <a:r>
              <a:rPr lang="en-US" sz="1400" b="1" dirty="0" smtClean="0"/>
              <a:t>If</a:t>
            </a:r>
            <a:r>
              <a:rPr lang="en-US" sz="1400" dirty="0" smtClean="0"/>
              <a:t> life runs empty runner will die</a:t>
            </a:r>
          </a:p>
          <a:p>
            <a:pPr lvl="0"/>
            <a:r>
              <a:rPr lang="en-US" sz="1400" b="1" dirty="0" smtClean="0"/>
              <a:t>If</a:t>
            </a:r>
            <a:r>
              <a:rPr lang="en-US" sz="1400" dirty="0" smtClean="0"/>
              <a:t> runner reaches </a:t>
            </a:r>
            <a:r>
              <a:rPr lang="en-US" sz="1400" dirty="0" err="1" smtClean="0"/>
              <a:t>Arimondi's</a:t>
            </a:r>
            <a:r>
              <a:rPr lang="en-US" sz="1400" dirty="0" smtClean="0"/>
              <a:t> soldiers, join and fight with the fighters</a:t>
            </a:r>
          </a:p>
          <a:p>
            <a:endParaRPr lang="en-US" sz="1400" dirty="0"/>
          </a:p>
        </p:txBody>
      </p:sp>
    </p:spTree>
    <p:extLst>
      <p:ext uri="{BB962C8B-B14F-4D97-AF65-F5344CB8AC3E}">
        <p14:creationId xmlns:p14="http://schemas.microsoft.com/office/powerpoint/2010/main" xmlns="" val="849827652"/>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2401"/>
            <a:ext cx="8077200" cy="1523999"/>
          </a:xfrm>
        </p:spPr>
        <p:txBody>
          <a:bodyPr>
            <a:normAutofit fontScale="90000"/>
          </a:bodyPr>
          <a:lstStyle/>
          <a:p>
            <a:r>
              <a:rPr lang="en-US" dirty="0" smtClean="0"/>
              <a:t>LEVEL 6 </a:t>
            </a:r>
            <a:br>
              <a:rPr lang="en-US" dirty="0" smtClean="0"/>
            </a:br>
            <a:r>
              <a:rPr lang="en-US" dirty="0" smtClean="0"/>
              <a:t>DABORIMIDA VS THE OROMO </a:t>
            </a:r>
            <a:r>
              <a:rPr lang="en-US" dirty="0" smtClean="0"/>
              <a:t>CAVLARY	</a:t>
            </a:r>
            <a:r>
              <a:rPr lang="en-US" sz="2000" dirty="0" smtClean="0"/>
              <a:t>By: </a:t>
            </a:r>
            <a:r>
              <a:rPr lang="en-US" sz="2000" dirty="0" err="1" smtClean="0"/>
              <a:t>Kilet</a:t>
            </a:r>
            <a:r>
              <a:rPr lang="en-US" sz="2000" dirty="0" smtClean="0"/>
              <a:t> </a:t>
            </a:r>
            <a:r>
              <a:rPr lang="en-US" sz="2000" dirty="0" err="1" smtClean="0"/>
              <a:t>Meshesha</a:t>
            </a:r>
            <a:endParaRPr lang="en-US" dirty="0"/>
          </a:p>
        </p:txBody>
      </p:sp>
      <p:sp>
        <p:nvSpPr>
          <p:cNvPr id="3" name="Subtitle 2"/>
          <p:cNvSpPr>
            <a:spLocks noGrp="1"/>
          </p:cNvSpPr>
          <p:nvPr>
            <p:ph type="subTitle" idx="1"/>
          </p:nvPr>
        </p:nvSpPr>
        <p:spPr>
          <a:xfrm>
            <a:off x="228600" y="1752600"/>
            <a:ext cx="8610600" cy="4800600"/>
          </a:xfrm>
        </p:spPr>
        <p:txBody>
          <a:bodyPr>
            <a:normAutofit fontScale="85000" lnSpcReduction="20000"/>
          </a:bodyPr>
          <a:lstStyle/>
          <a:p>
            <a:r>
              <a:rPr lang="en-GB" dirty="0">
                <a:solidFill>
                  <a:schemeClr val="tx1"/>
                </a:solidFill>
              </a:rPr>
              <a:t>H</a:t>
            </a:r>
            <a:r>
              <a:rPr lang="en-GB" dirty="0" smtClean="0">
                <a:solidFill>
                  <a:schemeClr val="tx1"/>
                </a:solidFill>
              </a:rPr>
              <a:t>istory </a:t>
            </a:r>
            <a:r>
              <a:rPr lang="en-GB" dirty="0">
                <a:solidFill>
                  <a:schemeClr val="tx1"/>
                </a:solidFill>
              </a:rPr>
              <a:t>of the </a:t>
            </a:r>
            <a:r>
              <a:rPr lang="en-GB" dirty="0" err="1" smtClean="0">
                <a:solidFill>
                  <a:schemeClr val="tx1"/>
                </a:solidFill>
              </a:rPr>
              <a:t>battel</a:t>
            </a:r>
            <a:endParaRPr lang="en-US" dirty="0">
              <a:solidFill>
                <a:schemeClr val="tx1"/>
              </a:solidFill>
            </a:endParaRPr>
          </a:p>
          <a:p>
            <a:pPr>
              <a:buFont typeface="Wingdings" pitchFamily="2" charset="2"/>
              <a:buChar char="ü"/>
            </a:pPr>
            <a:r>
              <a:rPr lang="en-GB" dirty="0">
                <a:solidFill>
                  <a:schemeClr val="tx1"/>
                </a:solidFill>
              </a:rPr>
              <a:t>At the time of the battle, </a:t>
            </a:r>
            <a:r>
              <a:rPr lang="en-GB" dirty="0" err="1">
                <a:solidFill>
                  <a:schemeClr val="tx1"/>
                </a:solidFill>
              </a:rPr>
              <a:t>Dabormida's</a:t>
            </a:r>
            <a:r>
              <a:rPr lang="en-GB" dirty="0">
                <a:solidFill>
                  <a:schemeClr val="tx1"/>
                </a:solidFill>
              </a:rPr>
              <a:t> Italian </a:t>
            </a:r>
            <a:r>
              <a:rPr lang="en-GB" dirty="0" smtClean="0">
                <a:solidFill>
                  <a:schemeClr val="tx1"/>
                </a:solidFill>
              </a:rPr>
              <a:t>   brigade </a:t>
            </a:r>
            <a:r>
              <a:rPr lang="en-GB" dirty="0">
                <a:solidFill>
                  <a:schemeClr val="tx1"/>
                </a:solidFill>
              </a:rPr>
              <a:t>had moved to support </a:t>
            </a:r>
            <a:r>
              <a:rPr lang="en-GB" dirty="0" err="1">
                <a:solidFill>
                  <a:schemeClr val="tx1"/>
                </a:solidFill>
              </a:rPr>
              <a:t>Albertone</a:t>
            </a:r>
            <a:r>
              <a:rPr lang="en-GB" dirty="0">
                <a:solidFill>
                  <a:schemeClr val="tx1"/>
                </a:solidFill>
              </a:rPr>
              <a:t> but </a:t>
            </a:r>
            <a:r>
              <a:rPr lang="en-GB" dirty="0" smtClean="0">
                <a:solidFill>
                  <a:schemeClr val="tx1"/>
                </a:solidFill>
              </a:rPr>
              <a:t>was unable </a:t>
            </a:r>
            <a:r>
              <a:rPr lang="en-GB" dirty="0">
                <a:solidFill>
                  <a:schemeClr val="tx1"/>
                </a:solidFill>
              </a:rPr>
              <a:t>to reach him in time</a:t>
            </a:r>
            <a:r>
              <a:rPr lang="en-GB" dirty="0" smtClean="0">
                <a:solidFill>
                  <a:schemeClr val="tx1"/>
                </a:solidFill>
              </a:rPr>
              <a:t>.</a:t>
            </a:r>
          </a:p>
          <a:p>
            <a:pPr>
              <a:buFont typeface="Wingdings" pitchFamily="2" charset="2"/>
              <a:buChar char="ü"/>
            </a:pPr>
            <a:r>
              <a:rPr lang="en-GB" dirty="0" smtClean="0">
                <a:solidFill>
                  <a:schemeClr val="tx1"/>
                </a:solidFill>
              </a:rPr>
              <a:t> </a:t>
            </a:r>
            <a:r>
              <a:rPr lang="en-GB" dirty="0" err="1">
                <a:solidFill>
                  <a:schemeClr val="tx1"/>
                </a:solidFill>
              </a:rPr>
              <a:t>Menelik</a:t>
            </a:r>
            <a:r>
              <a:rPr lang="en-GB" dirty="0">
                <a:solidFill>
                  <a:schemeClr val="tx1"/>
                </a:solidFill>
              </a:rPr>
              <a:t> became informed of the </a:t>
            </a:r>
            <a:r>
              <a:rPr lang="en-GB" dirty="0" err="1">
                <a:solidFill>
                  <a:schemeClr val="tx1"/>
                </a:solidFill>
              </a:rPr>
              <a:t>Dabormida’s</a:t>
            </a:r>
            <a:r>
              <a:rPr lang="en-GB" dirty="0">
                <a:solidFill>
                  <a:schemeClr val="tx1"/>
                </a:solidFill>
              </a:rPr>
              <a:t> position</a:t>
            </a:r>
            <a:r>
              <a:rPr lang="en-GB" dirty="0" smtClean="0">
                <a:solidFill>
                  <a:schemeClr val="tx1"/>
                </a:solidFill>
              </a:rPr>
              <a:t>.</a:t>
            </a:r>
          </a:p>
          <a:p>
            <a:pPr>
              <a:buFont typeface="Wingdings" pitchFamily="2" charset="2"/>
              <a:buChar char="ü"/>
            </a:pPr>
            <a:r>
              <a:rPr lang="en-GB" dirty="0" smtClean="0">
                <a:solidFill>
                  <a:schemeClr val="tx1"/>
                </a:solidFill>
              </a:rPr>
              <a:t> </a:t>
            </a:r>
            <a:r>
              <a:rPr lang="en-GB" dirty="0" err="1">
                <a:solidFill>
                  <a:schemeClr val="tx1"/>
                </a:solidFill>
              </a:rPr>
              <a:t>Menelik</a:t>
            </a:r>
            <a:r>
              <a:rPr lang="en-GB" dirty="0">
                <a:solidFill>
                  <a:schemeClr val="tx1"/>
                </a:solidFill>
              </a:rPr>
              <a:t> ordered </a:t>
            </a:r>
            <a:r>
              <a:rPr lang="en-GB" dirty="0" err="1">
                <a:solidFill>
                  <a:schemeClr val="tx1"/>
                </a:solidFill>
              </a:rPr>
              <a:t>Ras</a:t>
            </a:r>
            <a:r>
              <a:rPr lang="en-GB" dirty="0">
                <a:solidFill>
                  <a:schemeClr val="tx1"/>
                </a:solidFill>
              </a:rPr>
              <a:t> </a:t>
            </a:r>
            <a:r>
              <a:rPr lang="en-GB" dirty="0" err="1">
                <a:solidFill>
                  <a:schemeClr val="tx1"/>
                </a:solidFill>
              </a:rPr>
              <a:t>Mikael</a:t>
            </a:r>
            <a:r>
              <a:rPr lang="en-GB" dirty="0">
                <a:solidFill>
                  <a:schemeClr val="tx1"/>
                </a:solidFill>
              </a:rPr>
              <a:t> and the entire left wing of 20,000 warriors supported by 8000 cavalry to move on and destroy it before it escape. </a:t>
            </a:r>
            <a:endParaRPr lang="en-GB" dirty="0" smtClean="0">
              <a:solidFill>
                <a:schemeClr val="tx1"/>
              </a:solidFill>
            </a:endParaRPr>
          </a:p>
          <a:p>
            <a:pPr>
              <a:buFont typeface="Wingdings" pitchFamily="2" charset="2"/>
              <a:buChar char="ü"/>
            </a:pPr>
            <a:r>
              <a:rPr lang="en-GB" dirty="0" smtClean="0">
                <a:solidFill>
                  <a:schemeClr val="tx1"/>
                </a:solidFill>
              </a:rPr>
              <a:t>Sensing </a:t>
            </a:r>
            <a:r>
              <a:rPr lang="en-GB" dirty="0">
                <a:solidFill>
                  <a:schemeClr val="tx1"/>
                </a:solidFill>
              </a:rPr>
              <a:t>the enemy was to collapse, </a:t>
            </a:r>
            <a:r>
              <a:rPr lang="en-GB" dirty="0" err="1">
                <a:solidFill>
                  <a:schemeClr val="tx1"/>
                </a:solidFill>
              </a:rPr>
              <a:t>Ras</a:t>
            </a:r>
            <a:r>
              <a:rPr lang="en-GB" dirty="0">
                <a:solidFill>
                  <a:schemeClr val="tx1"/>
                </a:solidFill>
              </a:rPr>
              <a:t> </a:t>
            </a:r>
            <a:r>
              <a:rPr lang="en-GB" dirty="0" err="1">
                <a:solidFill>
                  <a:schemeClr val="tx1"/>
                </a:solidFill>
              </a:rPr>
              <a:t>Mikael</a:t>
            </a:r>
            <a:r>
              <a:rPr lang="en-GB" dirty="0">
                <a:solidFill>
                  <a:schemeClr val="tx1"/>
                </a:solidFill>
              </a:rPr>
              <a:t> ordered 8000  </a:t>
            </a:r>
            <a:r>
              <a:rPr lang="en-GB" dirty="0" err="1">
                <a:solidFill>
                  <a:schemeClr val="tx1"/>
                </a:solidFill>
              </a:rPr>
              <a:t>oromo</a:t>
            </a:r>
            <a:r>
              <a:rPr lang="en-GB" dirty="0">
                <a:solidFill>
                  <a:schemeClr val="tx1"/>
                </a:solidFill>
              </a:rPr>
              <a:t> cavalry to charge. </a:t>
            </a:r>
            <a:endParaRPr lang="en-GB" dirty="0" smtClean="0">
              <a:solidFill>
                <a:schemeClr val="tx1"/>
              </a:solidFill>
            </a:endParaRPr>
          </a:p>
          <a:p>
            <a:pPr>
              <a:buFont typeface="Wingdings" pitchFamily="2" charset="2"/>
              <a:buChar char="ü"/>
            </a:pPr>
            <a:r>
              <a:rPr lang="en-GB" dirty="0" smtClean="0">
                <a:solidFill>
                  <a:schemeClr val="tx1"/>
                </a:solidFill>
              </a:rPr>
              <a:t>So </a:t>
            </a:r>
            <a:r>
              <a:rPr lang="en-GB" dirty="0">
                <a:solidFill>
                  <a:schemeClr val="tx1"/>
                </a:solidFill>
              </a:rPr>
              <a:t>the Ethiopian soldiers slash down the Italian’s and herd them into </a:t>
            </a:r>
            <a:r>
              <a:rPr lang="en-GB" dirty="0" err="1">
                <a:solidFill>
                  <a:schemeClr val="tx1"/>
                </a:solidFill>
              </a:rPr>
              <a:t>defenseless</a:t>
            </a:r>
            <a:r>
              <a:rPr lang="en-GB" dirty="0">
                <a:solidFill>
                  <a:schemeClr val="tx1"/>
                </a:solidFill>
              </a:rPr>
              <a:t> pocket.</a:t>
            </a:r>
            <a:endParaRPr lang="en-US" dirty="0">
              <a:solidFill>
                <a:schemeClr val="tx1"/>
              </a:solidFill>
            </a:endParaRPr>
          </a:p>
          <a:p>
            <a:endParaRPr lang="en-US" dirty="0">
              <a:solidFill>
                <a:schemeClr val="tx1"/>
              </a:solidFill>
            </a:endParaRPr>
          </a:p>
        </p:txBody>
      </p:sp>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lstStyle/>
          <a:p>
            <a:r>
              <a:rPr lang="en-US" dirty="0" smtClean="0"/>
              <a:t>Story line of the level</a:t>
            </a:r>
            <a:endParaRPr lang="en-US" dirty="0"/>
          </a:p>
        </p:txBody>
      </p:sp>
      <p:sp>
        <p:nvSpPr>
          <p:cNvPr id="3" name="Content Placeholder 2"/>
          <p:cNvSpPr>
            <a:spLocks noGrp="1"/>
          </p:cNvSpPr>
          <p:nvPr>
            <p:ph idx="1"/>
          </p:nvPr>
        </p:nvSpPr>
        <p:spPr>
          <a:xfrm>
            <a:off x="457200" y="1143000"/>
            <a:ext cx="8229600" cy="4983163"/>
          </a:xfrm>
        </p:spPr>
        <p:txBody>
          <a:bodyPr>
            <a:normAutofit fontScale="92500" lnSpcReduction="20000"/>
          </a:bodyPr>
          <a:lstStyle/>
          <a:p>
            <a:pPr>
              <a:buNone/>
            </a:pPr>
            <a:r>
              <a:rPr lang="en-US" dirty="0" smtClean="0"/>
              <a:t>It has three flows</a:t>
            </a:r>
          </a:p>
          <a:p>
            <a:pPr>
              <a:buFont typeface="Wingdings" pitchFamily="2" charset="2"/>
              <a:buChar char="q"/>
            </a:pPr>
            <a:r>
              <a:rPr lang="en-US" dirty="0" smtClean="0"/>
              <a:t>FLOW 1</a:t>
            </a:r>
          </a:p>
          <a:p>
            <a:pPr>
              <a:buNone/>
            </a:pPr>
            <a:r>
              <a:rPr lang="en-US" sz="2000" i="1" dirty="0" smtClean="0"/>
              <a:t>      The </a:t>
            </a:r>
            <a:r>
              <a:rPr lang="en-US" sz="2000" i="1" dirty="0"/>
              <a:t>player will get notified on the objective then the player will find himself in front of </a:t>
            </a:r>
            <a:r>
              <a:rPr lang="en-US" sz="2000" i="1" dirty="0" err="1"/>
              <a:t>daborimida’s</a:t>
            </a:r>
            <a:r>
              <a:rPr lang="en-US" sz="2000" i="1" dirty="0"/>
              <a:t>  army. The player  will </a:t>
            </a:r>
            <a:r>
              <a:rPr lang="en-US" sz="2000" i="1" dirty="0" smtClean="0"/>
              <a:t>start engaging in the </a:t>
            </a:r>
            <a:r>
              <a:rPr lang="en-US" sz="2000" i="1" dirty="0" err="1" smtClean="0"/>
              <a:t>battel</a:t>
            </a:r>
            <a:r>
              <a:rPr lang="en-US" sz="2000" i="1" dirty="0" smtClean="0"/>
              <a:t> </a:t>
            </a:r>
            <a:r>
              <a:rPr lang="en-US" sz="2000" i="1" dirty="0"/>
              <a:t>.if the </a:t>
            </a:r>
            <a:r>
              <a:rPr lang="en-US" sz="2000" i="1" dirty="0" smtClean="0"/>
              <a:t>player </a:t>
            </a:r>
            <a:r>
              <a:rPr lang="en-US" sz="2000" i="1" dirty="0"/>
              <a:t>kills 30 soldiers and heavily wound </a:t>
            </a:r>
            <a:r>
              <a:rPr lang="en-US" sz="2000" i="1" dirty="0" err="1"/>
              <a:t>daborimida</a:t>
            </a:r>
            <a:r>
              <a:rPr lang="en-US" sz="2000" i="1" dirty="0"/>
              <a:t>  ,the </a:t>
            </a:r>
            <a:r>
              <a:rPr lang="en-US" sz="2000" i="1" dirty="0" smtClean="0"/>
              <a:t>player </a:t>
            </a:r>
            <a:r>
              <a:rPr lang="en-US" sz="2000" i="1" dirty="0"/>
              <a:t>will get the privilege of proceeding to the next </a:t>
            </a:r>
            <a:r>
              <a:rPr lang="en-US" sz="2000" i="1" dirty="0" smtClean="0"/>
              <a:t>level.</a:t>
            </a:r>
          </a:p>
          <a:p>
            <a:pPr>
              <a:buFont typeface="Wingdings" pitchFamily="2" charset="2"/>
              <a:buChar char="q"/>
            </a:pPr>
            <a:r>
              <a:rPr lang="en-US" sz="2800" dirty="0" smtClean="0"/>
              <a:t>FLOW2 </a:t>
            </a:r>
          </a:p>
          <a:p>
            <a:pPr>
              <a:buNone/>
            </a:pPr>
            <a:r>
              <a:rPr lang="en-GB" sz="1900" i="1" dirty="0" smtClean="0"/>
              <a:t>      The </a:t>
            </a:r>
            <a:r>
              <a:rPr lang="en-GB" sz="1900" i="1" dirty="0"/>
              <a:t>player will get notified of the objective then the player finds himself in front of </a:t>
            </a:r>
            <a:r>
              <a:rPr lang="en-GB" sz="1900" i="1" dirty="0" err="1"/>
              <a:t>Daborimida’s</a:t>
            </a:r>
            <a:r>
              <a:rPr lang="en-GB" sz="1900" i="1" dirty="0"/>
              <a:t> army. The player will start </a:t>
            </a:r>
            <a:r>
              <a:rPr lang="en-GB" sz="1900" i="1" dirty="0" smtClean="0"/>
              <a:t>engaging in the </a:t>
            </a:r>
            <a:r>
              <a:rPr lang="en-GB" sz="1900" i="1" dirty="0" err="1" smtClean="0"/>
              <a:t>battel</a:t>
            </a:r>
            <a:r>
              <a:rPr lang="en-GB" sz="1900" i="1" dirty="0" smtClean="0"/>
              <a:t> but </a:t>
            </a:r>
            <a:r>
              <a:rPr lang="en-GB" sz="1900" i="1" dirty="0"/>
              <a:t>fail to kill 30 soldiers. So the player will get setbacks to the beginning </a:t>
            </a:r>
            <a:r>
              <a:rPr lang="en-GB" sz="1900" i="1" dirty="0" smtClean="0"/>
              <a:t>of the level.</a:t>
            </a:r>
          </a:p>
          <a:p>
            <a:pPr>
              <a:buFont typeface="Wingdings" pitchFamily="2" charset="2"/>
              <a:buChar char="q"/>
            </a:pPr>
            <a:r>
              <a:rPr lang="en-US" dirty="0" smtClean="0"/>
              <a:t>FLOW3 </a:t>
            </a:r>
          </a:p>
          <a:p>
            <a:pPr>
              <a:buNone/>
            </a:pPr>
            <a:r>
              <a:rPr lang="en-GB" i="1" dirty="0"/>
              <a:t> </a:t>
            </a:r>
            <a:r>
              <a:rPr lang="en-GB" sz="1900" i="1" dirty="0"/>
              <a:t>The player will get notified of the objective then the player finds himself in front of </a:t>
            </a:r>
            <a:r>
              <a:rPr lang="en-GB" sz="1900" i="1" dirty="0" err="1"/>
              <a:t>Dabormida’s</a:t>
            </a:r>
            <a:r>
              <a:rPr lang="en-GB" sz="1900" i="1" dirty="0"/>
              <a:t> army. The player will </a:t>
            </a:r>
            <a:r>
              <a:rPr lang="en-GB" sz="1900" i="1" dirty="0" smtClean="0"/>
              <a:t>start engaging in the </a:t>
            </a:r>
            <a:r>
              <a:rPr lang="en-GB" sz="1900" i="1" dirty="0" err="1" smtClean="0"/>
              <a:t>battel</a:t>
            </a:r>
            <a:r>
              <a:rPr lang="en-GB" sz="1900" i="1" dirty="0" smtClean="0"/>
              <a:t> </a:t>
            </a:r>
            <a:r>
              <a:rPr lang="en-GB" sz="1900" i="1" dirty="0"/>
              <a:t>and kill 30 soldiers but fail to wound </a:t>
            </a:r>
            <a:r>
              <a:rPr lang="en-GB" sz="1900" i="1" dirty="0" err="1"/>
              <a:t>Daborimida</a:t>
            </a:r>
            <a:r>
              <a:rPr lang="en-GB" sz="1900" i="1" dirty="0"/>
              <a:t>. As a result the player will get set back to the previous check point that is achieved after killing 30 soldiers</a:t>
            </a:r>
            <a:r>
              <a:rPr lang="en-GB" sz="2100" i="1" dirty="0"/>
              <a:t>.</a:t>
            </a:r>
            <a:endParaRPr lang="en-US" sz="2100" i="1" dirty="0"/>
          </a:p>
          <a:p>
            <a:pPr>
              <a:buNone/>
            </a:pPr>
            <a:endParaRPr lang="en-US" dirty="0"/>
          </a:p>
        </p:txBody>
      </p:sp>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63562"/>
          </a:xfrm>
        </p:spPr>
        <p:txBody>
          <a:bodyPr>
            <a:normAutofit fontScale="90000"/>
          </a:bodyPr>
          <a:lstStyle/>
          <a:p>
            <a:r>
              <a:rPr lang="en-US" dirty="0" smtClean="0"/>
              <a:t>Flow chart of level 6 </a:t>
            </a:r>
            <a:endParaRPr lang="en-US" dirty="0"/>
          </a:p>
        </p:txBody>
      </p:sp>
      <p:pic>
        <p:nvPicPr>
          <p:cNvPr id="4" name="Content Placeholder 3"/>
          <p:cNvPicPr>
            <a:picLocks noGrp="1"/>
          </p:cNvPicPr>
          <p:nvPr>
            <p:ph idx="1"/>
          </p:nvPr>
        </p:nvPicPr>
        <p:blipFill>
          <a:blip r:embed="rId2">
            <a:extLst>
              <a:ext uri="{28A0092B-C50C-407E-A947-70E740481C1C}">
                <a14:useLocalDpi xmlns:lc="http://schemas.openxmlformats.org/drawingml/2006/lockedCanvas" xmlns:pic="http://schemas.openxmlformats.org/drawingml/2006/picture" xmlns:a14="http://schemas.microsoft.com/office/drawing/2010/main" xmlns:wps="http://schemas.microsoft.com/office/word/2010/wordprocessingShape" xmlns:wne="http://schemas.microsoft.com/office/word/2006/wordml" xmlns:wpi="http://schemas.microsoft.com/office/word/2010/wordprocessingInk" xmlns:wpg="http://schemas.microsoft.com/office/word/2010/wordprocessingGroup" xmlns:w15="http://schemas.microsoft.com/office/word/2012/wordml" xmlns:w14="http://schemas.microsoft.com/office/word/2010/wordml" xmlns:w="http://schemas.openxmlformats.org/wordprocessingml/2006/main" xmlns:w10="urn:schemas-microsoft-com:office:word" xmlns:wp="http://schemas.openxmlformats.org/drawingml/2006/wordprocessingDrawing" xmlns:wp14="http://schemas.microsoft.com/office/word/2010/wordprocessingDrawing" xmlns:v="urn:schemas-microsoft-com:vml" xmlns:m="http://schemas.openxmlformats.org/officeDocument/2006/math" xmlns:o="urn:schemas-microsoft-com:office:office" xmlns:mc="http://schemas.openxmlformats.org/markup-compatibility/2006" xmlns:wpc="http://schemas.microsoft.com/office/word/2010/wordprocessingCanvas" xmlns="" val="0"/>
              </a:ext>
            </a:extLst>
          </a:blip>
          <a:srcRect/>
          <a:stretch>
            <a:fillRect/>
          </a:stretch>
        </p:blipFill>
        <p:spPr bwMode="auto">
          <a:xfrm>
            <a:off x="1752600" y="1295400"/>
            <a:ext cx="5638800" cy="5105400"/>
          </a:xfrm>
          <a:prstGeom prst="rect">
            <a:avLst/>
          </a:prstGeom>
          <a:solidFill>
            <a:srgbClr val="000000">
              <a:shade val="95000"/>
            </a:srgbClr>
          </a:solidFill>
          <a:ln w="444500" cap="sq">
            <a:solidFill>
              <a:srgbClr val="000000"/>
            </a:solidFill>
            <a:miter lim="800000"/>
          </a:ln>
          <a:effectLst>
            <a:outerShdw blurRad="254000" dist="190500" dir="2700000" sy="90000" algn="bl" rotWithShape="0">
              <a:srgbClr val="000000">
                <a:alpha val="40000"/>
              </a:srgbClr>
            </a:outerShdw>
          </a:effectLst>
        </p:spPr>
      </p:pic>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Graphical representation of architectural </a:t>
            </a:r>
            <a:r>
              <a:rPr lang="en-GB" dirty="0" smtClean="0"/>
              <a:t>design </a:t>
            </a:r>
            <a:r>
              <a:rPr lang="en-GB" sz="2200" dirty="0" smtClean="0"/>
              <a:t>By: </a:t>
            </a:r>
            <a:r>
              <a:rPr lang="en-GB" sz="2200" dirty="0" err="1" smtClean="0"/>
              <a:t>Sura</a:t>
            </a:r>
            <a:r>
              <a:rPr lang="en-GB" sz="2200" dirty="0" smtClean="0"/>
              <a:t> </a:t>
            </a:r>
            <a:r>
              <a:rPr lang="en-GB" sz="2200" dirty="0" err="1" smtClean="0"/>
              <a:t>Dereje</a:t>
            </a:r>
            <a:endParaRPr lang="en-GB" sz="2200" dirty="0"/>
          </a:p>
        </p:txBody>
      </p:sp>
      <p:pic>
        <p:nvPicPr>
          <p:cNvPr id="1027" name="Picture 3"/>
          <p:cNvPicPr>
            <a:picLocks noChangeAspect="1" noChangeArrowheads="1"/>
          </p:cNvPicPr>
          <p:nvPr/>
        </p:nvPicPr>
        <p:blipFill>
          <a:blip r:embed="rId2"/>
          <a:srcRect/>
          <a:stretch>
            <a:fillRect/>
          </a:stretch>
        </p:blipFill>
        <p:spPr bwMode="auto">
          <a:xfrm>
            <a:off x="214282" y="2071678"/>
            <a:ext cx="2105025" cy="3438525"/>
          </a:xfrm>
          <a:prstGeom prst="rect">
            <a:avLst/>
          </a:prstGeom>
          <a:noFill/>
          <a:ln w="9525">
            <a:noFill/>
            <a:miter lim="800000"/>
            <a:headEnd/>
            <a:tailEnd/>
          </a:ln>
          <a:effectLst/>
        </p:spPr>
      </p:pic>
      <p:pic>
        <p:nvPicPr>
          <p:cNvPr id="2050" name="Picture 2"/>
          <p:cNvPicPr>
            <a:picLocks noChangeAspect="1" noChangeArrowheads="1"/>
          </p:cNvPicPr>
          <p:nvPr/>
        </p:nvPicPr>
        <p:blipFill>
          <a:blip r:embed="rId3"/>
          <a:srcRect/>
          <a:stretch>
            <a:fillRect/>
          </a:stretch>
        </p:blipFill>
        <p:spPr bwMode="auto">
          <a:xfrm>
            <a:off x="2357422" y="1857364"/>
            <a:ext cx="6629420" cy="4038613"/>
          </a:xfrm>
          <a:prstGeom prst="rect">
            <a:avLst/>
          </a:prstGeom>
          <a:noFill/>
          <a:ln w="9525">
            <a:noFill/>
            <a:miter lim="800000"/>
            <a:headEnd/>
            <a:tailEnd/>
          </a:ln>
          <a:effectLst/>
        </p:spPr>
      </p:pic>
      <p:pic>
        <p:nvPicPr>
          <p:cNvPr id="7" name="Picture 4"/>
          <p:cNvPicPr>
            <a:picLocks noChangeAspect="1" noChangeArrowheads="1"/>
          </p:cNvPicPr>
          <p:nvPr/>
        </p:nvPicPr>
        <p:blipFill>
          <a:blip r:embed="rId4" cstate="print"/>
          <a:srcRect/>
          <a:stretch>
            <a:fillRect/>
          </a:stretch>
        </p:blipFill>
        <p:spPr bwMode="auto">
          <a:xfrm>
            <a:off x="4357686" y="5357826"/>
            <a:ext cx="928694" cy="500066"/>
          </a:xfrm>
          <a:prstGeom prst="rect">
            <a:avLst/>
          </a:prstGeom>
          <a:noFill/>
          <a:ln w="9525">
            <a:noFill/>
            <a:miter lim="800000"/>
            <a:headEnd/>
            <a:tailEnd/>
          </a:ln>
          <a:effec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Rectangle 3"/>
          <p:cNvSpPr>
            <a:spLocks noChangeArrowheads="1"/>
          </p:cNvSpPr>
          <p:nvPr/>
        </p:nvSpPr>
        <p:spPr bwMode="auto">
          <a:xfrm>
            <a:off x="0" y="457200"/>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24" name="TextBox 23"/>
          <p:cNvSpPr txBox="1"/>
          <p:nvPr/>
        </p:nvSpPr>
        <p:spPr>
          <a:xfrm>
            <a:off x="836037" y="512399"/>
            <a:ext cx="6588663" cy="923330"/>
          </a:xfrm>
          <a:prstGeom prst="rect">
            <a:avLst/>
          </a:prstGeom>
          <a:noFill/>
        </p:spPr>
        <p:txBody>
          <a:bodyPr wrap="none" rtlCol="0">
            <a:spAutoFit/>
          </a:bodyPr>
          <a:lstStyle/>
          <a:p>
            <a:r>
              <a:rPr lang="en-US" sz="5400" b="1" u="sng" dirty="0" smtClean="0">
                <a:latin typeface="Algerian" pitchFamily="82" charset="0"/>
              </a:rPr>
              <a:t>The Game objects</a:t>
            </a:r>
            <a:endParaRPr lang="en-US" sz="5400" b="1" u="sng" dirty="0">
              <a:latin typeface="Algerian" pitchFamily="82" charset="0"/>
            </a:endParaRPr>
          </a:p>
        </p:txBody>
      </p:sp>
      <p:sp>
        <p:nvSpPr>
          <p:cNvPr id="15" name="TextBox 14"/>
          <p:cNvSpPr txBox="1"/>
          <p:nvPr/>
        </p:nvSpPr>
        <p:spPr>
          <a:xfrm>
            <a:off x="1277655" y="1377863"/>
            <a:ext cx="6313118" cy="2246769"/>
          </a:xfrm>
          <a:prstGeom prst="rect">
            <a:avLst/>
          </a:prstGeom>
          <a:noFill/>
        </p:spPr>
        <p:txBody>
          <a:bodyPr wrap="square" rtlCol="0">
            <a:spAutoFit/>
          </a:bodyPr>
          <a:lstStyle/>
          <a:p>
            <a:r>
              <a:rPr lang="en-US" sz="2800" dirty="0" smtClean="0">
                <a:latin typeface="Times New Roman" pitchFamily="18" charset="0"/>
                <a:ea typeface="Calibri" pitchFamily="34" charset="0"/>
                <a:cs typeface="Times New Roman" pitchFamily="18" charset="0"/>
              </a:rPr>
              <a:t>The object system is responsible for maintaining the state information describing all objects in the game world. This system resides in memory for real-time access to all game state information.</a:t>
            </a:r>
            <a:endParaRPr lang="en-US" sz="2800" dirty="0">
              <a:latin typeface="Times New Roman" pitchFamily="18" charset="0"/>
              <a:cs typeface="Times New Roman" pitchFamily="18" charset="0"/>
            </a:endParaRPr>
          </a:p>
        </p:txBody>
      </p:sp>
      <p:sp>
        <p:nvSpPr>
          <p:cNvPr id="1025" name="Rectangle 1"/>
          <p:cNvSpPr>
            <a:spLocks noChangeArrowheads="1"/>
          </p:cNvSpPr>
          <p:nvPr/>
        </p:nvSpPr>
        <p:spPr bwMode="auto">
          <a:xfrm>
            <a:off x="1211894" y="1979112"/>
            <a:ext cx="6745265" cy="52322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tabLst>
                <a:tab pos="2324100" algn="l"/>
              </a:tabLst>
            </a:pPr>
            <a:r>
              <a:rPr lang="en-US" sz="2800" dirty="0" smtClean="0">
                <a:latin typeface="Times New Roman" pitchFamily="18" charset="0"/>
                <a:ea typeface="Calibri" pitchFamily="34" charset="0"/>
                <a:cs typeface="Times New Roman" pitchFamily="18" charset="0"/>
              </a:rPr>
              <a:t> </a:t>
            </a:r>
            <a:endParaRPr kumimoji="0" lang="en-US" sz="4000" i="0" u="none" strike="noStrike" cap="none" normalizeH="0" baseline="0" dirty="0" smtClean="0">
              <a:ln>
                <a:noFill/>
              </a:ln>
              <a:solidFill>
                <a:schemeClr val="tx1"/>
              </a:solidFill>
              <a:effectLst/>
              <a:latin typeface="Times New Roman" pitchFamily="18" charset="0"/>
              <a:cs typeface="Times New Roman" pitchFamily="18" charset="0"/>
            </a:endParaRPr>
          </a:p>
        </p:txBody>
      </p:sp>
      <p:pic>
        <p:nvPicPr>
          <p:cNvPr id="17" name="Picture 16" descr="GameObject.PNG"/>
          <p:cNvPicPr>
            <a:picLocks noChangeAspect="1"/>
          </p:cNvPicPr>
          <p:nvPr/>
        </p:nvPicPr>
        <p:blipFill>
          <a:blip r:embed="rId2"/>
          <a:stretch>
            <a:fillRect/>
          </a:stretch>
        </p:blipFill>
        <p:spPr>
          <a:xfrm>
            <a:off x="1245235" y="3497338"/>
            <a:ext cx="3931856" cy="2865885"/>
          </a:xfrm>
          <a:prstGeom prst="rect">
            <a:avLst/>
          </a:prstGeom>
        </p:spPr>
      </p:pic>
      <p:sp>
        <p:nvSpPr>
          <p:cNvPr id="18" name="Rectangular Callout 17"/>
          <p:cNvSpPr/>
          <p:nvPr/>
        </p:nvSpPr>
        <p:spPr>
          <a:xfrm>
            <a:off x="5251537" y="3720231"/>
            <a:ext cx="3250505" cy="551145"/>
          </a:xfrm>
          <a:prstGeom prst="wedgeRectCallout">
            <a:avLst>
              <a:gd name="adj1" fmla="val -59850"/>
              <a:gd name="adj2" fmla="val 125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Times New Roman" pitchFamily="18" charset="0"/>
                <a:cs typeface="Times New Roman" pitchFamily="18" charset="0"/>
              </a:rPr>
              <a:t>A camera is an object that defines a view in scene space.</a:t>
            </a:r>
            <a:endParaRPr lang="en-US" dirty="0">
              <a:latin typeface="Times New Roman" pitchFamily="18" charset="0"/>
              <a:cs typeface="Times New Roman" pitchFamily="18" charset="0"/>
            </a:endParaRPr>
          </a:p>
        </p:txBody>
      </p:sp>
      <p:sp>
        <p:nvSpPr>
          <p:cNvPr id="19" name="Rectangular Callout 18"/>
          <p:cNvSpPr/>
          <p:nvPr/>
        </p:nvSpPr>
        <p:spPr>
          <a:xfrm>
            <a:off x="5262497" y="4336094"/>
            <a:ext cx="3250505" cy="551145"/>
          </a:xfrm>
          <a:prstGeom prst="wedgeRectCallout">
            <a:avLst>
              <a:gd name="adj1" fmla="val -59850"/>
              <a:gd name="adj2" fmla="val 125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latin typeface="Times New Roman" pitchFamily="18" charset="0"/>
                <a:cs typeface="Times New Roman" pitchFamily="18" charset="0"/>
              </a:rPr>
              <a:t>Drawable</a:t>
            </a:r>
            <a:r>
              <a:rPr lang="en-US" dirty="0" smtClean="0">
                <a:latin typeface="Times New Roman" pitchFamily="18" charset="0"/>
                <a:cs typeface="Times New Roman" pitchFamily="18" charset="0"/>
              </a:rPr>
              <a:t> components are  rendered by the game engine</a:t>
            </a:r>
            <a:endParaRPr lang="en-US" dirty="0">
              <a:latin typeface="Times New Roman" pitchFamily="18" charset="0"/>
              <a:cs typeface="Times New Roman" pitchFamily="18" charset="0"/>
            </a:endParaRPr>
          </a:p>
        </p:txBody>
      </p:sp>
      <p:sp>
        <p:nvSpPr>
          <p:cNvPr id="20" name="Rectangular Callout 19"/>
          <p:cNvSpPr/>
          <p:nvPr/>
        </p:nvSpPr>
        <p:spPr>
          <a:xfrm>
            <a:off x="5262496" y="4949869"/>
            <a:ext cx="3250505" cy="551145"/>
          </a:xfrm>
          <a:prstGeom prst="wedgeRectCallout">
            <a:avLst>
              <a:gd name="adj1" fmla="val -59850"/>
              <a:gd name="adj2" fmla="val 125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Times New Roman" pitchFamily="18" charset="0"/>
                <a:cs typeface="Times New Roman" pitchFamily="18" charset="0"/>
              </a:rPr>
              <a:t>Audio components are concerned with special effects of audio</a:t>
            </a:r>
            <a:endParaRPr lang="en-US" dirty="0">
              <a:latin typeface="Times New Roman" pitchFamily="18" charset="0"/>
              <a:cs typeface="Times New Roman" pitchFamily="18" charset="0"/>
            </a:endParaRPr>
          </a:p>
        </p:txBody>
      </p:sp>
      <p:sp>
        <p:nvSpPr>
          <p:cNvPr id="21" name="Rectangular Callout 20"/>
          <p:cNvSpPr/>
          <p:nvPr/>
        </p:nvSpPr>
        <p:spPr>
          <a:xfrm>
            <a:off x="5262497" y="5601222"/>
            <a:ext cx="3250505" cy="551145"/>
          </a:xfrm>
          <a:prstGeom prst="wedgeRectCallout">
            <a:avLst>
              <a:gd name="adj1" fmla="val -60428"/>
              <a:gd name="adj2" fmla="val 340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Times New Roman" pitchFamily="18" charset="0"/>
                <a:cs typeface="Times New Roman" pitchFamily="18" charset="0"/>
              </a:rPr>
              <a:t>A camera is an object that defines a view in scene space.</a:t>
            </a:r>
            <a:endParaRPr lang="en-US" dirty="0">
              <a:latin typeface="Times New Roman" pitchFamily="18" charset="0"/>
              <a:cs typeface="Times New Roman" pitchFamily="18" charset="0"/>
            </a:endParaRPr>
          </a:p>
        </p:txBody>
      </p:sp>
    </p:spTree>
    <p:extLst>
      <p:ext uri="{BB962C8B-B14F-4D97-AF65-F5344CB8AC3E}">
        <p14:creationId xmlns:p14="http://schemas.microsoft.com/office/powerpoint/2010/main" xmlns="" val="283865684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animScale>
                                      <p:cBhvr>
                                        <p:cTn id="7" dur="1000" decel="50000" fill="hold">
                                          <p:stCondLst>
                                            <p:cond delay="0"/>
                                          </p:stCondLst>
                                        </p:cTn>
                                        <p:tgtEl>
                                          <p:spTgt spid="24"/>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24"/>
                                        </p:tgtEl>
                                        <p:attrNameLst>
                                          <p:attrName>ppt_x</p:attrName>
                                          <p:attrName>ppt_y</p:attrName>
                                        </p:attrNameLst>
                                      </p:cBhvr>
                                    </p:animMotion>
                                    <p:animEffect transition="in" filter="fade">
                                      <p:cBhvr>
                                        <p:cTn id="9" dur="1000"/>
                                        <p:tgtEl>
                                          <p:spTgt spid="24"/>
                                        </p:tgtEl>
                                      </p:cBhvr>
                                    </p:animEffect>
                                  </p:childTnLst>
                                </p:cTn>
                              </p:par>
                            </p:childTnLst>
                          </p:cTn>
                        </p:par>
                      </p:childTnLst>
                    </p:cTn>
                  </p:par>
                  <p:par>
                    <p:cTn id="10" fill="hold">
                      <p:stCondLst>
                        <p:cond delay="indefinite"/>
                      </p:stCondLst>
                      <p:childTnLst>
                        <p:par>
                          <p:cTn id="11" fill="hold">
                            <p:stCondLst>
                              <p:cond delay="0"/>
                            </p:stCondLst>
                            <p:childTnLst>
                              <p:par>
                                <p:cTn id="12" presetID="52" presetClass="entr" presetSubtype="0" fill="hold" grpId="0" nodeType="clickEffect">
                                  <p:stCondLst>
                                    <p:cond delay="0"/>
                                  </p:stCondLst>
                                  <p:childTnLst>
                                    <p:set>
                                      <p:cBhvr>
                                        <p:cTn id="13" dur="1" fill="hold">
                                          <p:stCondLst>
                                            <p:cond delay="0"/>
                                          </p:stCondLst>
                                        </p:cTn>
                                        <p:tgtEl>
                                          <p:spTgt spid="15"/>
                                        </p:tgtEl>
                                        <p:attrNameLst>
                                          <p:attrName>style.visibility</p:attrName>
                                        </p:attrNameLst>
                                      </p:cBhvr>
                                      <p:to>
                                        <p:strVal val="visible"/>
                                      </p:to>
                                    </p:set>
                                    <p:animScale>
                                      <p:cBhvr>
                                        <p:cTn id="14" dur="1000" decel="50000" fill="hold">
                                          <p:stCondLst>
                                            <p:cond delay="0"/>
                                          </p:stCondLst>
                                        </p:cTn>
                                        <p:tgtEl>
                                          <p:spTgt spid="15"/>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5" dur="1000" decel="50000" fill="hold">
                                          <p:stCondLst>
                                            <p:cond delay="0"/>
                                          </p:stCondLst>
                                        </p:cTn>
                                        <p:tgtEl>
                                          <p:spTgt spid="15"/>
                                        </p:tgtEl>
                                        <p:attrNameLst>
                                          <p:attrName>ppt_x</p:attrName>
                                          <p:attrName>ppt_y</p:attrName>
                                        </p:attrNameLst>
                                      </p:cBhvr>
                                    </p:animMotion>
                                    <p:animEffect transition="in" filter="fade">
                                      <p:cBhvr>
                                        <p:cTn id="16" dur="1000"/>
                                        <p:tgtEl>
                                          <p:spTgt spid="15"/>
                                        </p:tgtEl>
                                      </p:cBhvr>
                                    </p:animEffect>
                                  </p:childTnLst>
                                </p:cTn>
                              </p:par>
                              <p:par>
                                <p:cTn id="17" presetID="49" presetClass="entr" presetSubtype="0" decel="100000" fill="hold" nodeType="withEffect">
                                  <p:stCondLst>
                                    <p:cond delay="0"/>
                                  </p:stCondLst>
                                  <p:childTnLst>
                                    <p:set>
                                      <p:cBhvr>
                                        <p:cTn id="18" dur="1" fill="hold">
                                          <p:stCondLst>
                                            <p:cond delay="0"/>
                                          </p:stCondLst>
                                        </p:cTn>
                                        <p:tgtEl>
                                          <p:spTgt spid="17"/>
                                        </p:tgtEl>
                                        <p:attrNameLst>
                                          <p:attrName>style.visibility</p:attrName>
                                        </p:attrNameLst>
                                      </p:cBhvr>
                                      <p:to>
                                        <p:strVal val="visible"/>
                                      </p:to>
                                    </p:set>
                                    <p:anim calcmode="lin" valueType="num">
                                      <p:cBhvr>
                                        <p:cTn id="19" dur="500" fill="hold"/>
                                        <p:tgtEl>
                                          <p:spTgt spid="17"/>
                                        </p:tgtEl>
                                        <p:attrNameLst>
                                          <p:attrName>ppt_w</p:attrName>
                                        </p:attrNameLst>
                                      </p:cBhvr>
                                      <p:tavLst>
                                        <p:tav tm="0">
                                          <p:val>
                                            <p:fltVal val="0"/>
                                          </p:val>
                                        </p:tav>
                                        <p:tav tm="100000">
                                          <p:val>
                                            <p:strVal val="#ppt_w"/>
                                          </p:val>
                                        </p:tav>
                                      </p:tavLst>
                                    </p:anim>
                                    <p:anim calcmode="lin" valueType="num">
                                      <p:cBhvr>
                                        <p:cTn id="20" dur="500" fill="hold"/>
                                        <p:tgtEl>
                                          <p:spTgt spid="17"/>
                                        </p:tgtEl>
                                        <p:attrNameLst>
                                          <p:attrName>ppt_h</p:attrName>
                                        </p:attrNameLst>
                                      </p:cBhvr>
                                      <p:tavLst>
                                        <p:tav tm="0">
                                          <p:val>
                                            <p:fltVal val="0"/>
                                          </p:val>
                                        </p:tav>
                                        <p:tav tm="100000">
                                          <p:val>
                                            <p:strVal val="#ppt_h"/>
                                          </p:val>
                                        </p:tav>
                                      </p:tavLst>
                                    </p:anim>
                                    <p:anim calcmode="lin" valueType="num">
                                      <p:cBhvr>
                                        <p:cTn id="21" dur="500" fill="hold"/>
                                        <p:tgtEl>
                                          <p:spTgt spid="17"/>
                                        </p:tgtEl>
                                        <p:attrNameLst>
                                          <p:attrName>style.rotation</p:attrName>
                                        </p:attrNameLst>
                                      </p:cBhvr>
                                      <p:tavLst>
                                        <p:tav tm="0">
                                          <p:val>
                                            <p:fltVal val="360"/>
                                          </p:val>
                                        </p:tav>
                                        <p:tav tm="100000">
                                          <p:val>
                                            <p:fltVal val="0"/>
                                          </p:val>
                                        </p:tav>
                                      </p:tavLst>
                                    </p:anim>
                                    <p:animEffect transition="in" filter="fade">
                                      <p:cBhvr>
                                        <p:cTn id="22" dur="500"/>
                                        <p:tgtEl>
                                          <p:spTgt spid="17"/>
                                        </p:tgtEl>
                                      </p:cBhvr>
                                    </p:animEffect>
                                  </p:childTnLst>
                                </p:cTn>
                              </p:par>
                            </p:childTnLst>
                          </p:cTn>
                        </p:par>
                        <p:par>
                          <p:cTn id="23" fill="hold">
                            <p:stCondLst>
                              <p:cond delay="1000"/>
                            </p:stCondLst>
                            <p:childTnLst>
                              <p:par>
                                <p:cTn id="24" presetID="49" presetClass="entr" presetSubtype="0" decel="100000" fill="hold" grpId="0" nodeType="afterEffect">
                                  <p:stCondLst>
                                    <p:cond delay="0"/>
                                  </p:stCondLst>
                                  <p:childTnLst>
                                    <p:set>
                                      <p:cBhvr>
                                        <p:cTn id="25" dur="1" fill="hold">
                                          <p:stCondLst>
                                            <p:cond delay="0"/>
                                          </p:stCondLst>
                                        </p:cTn>
                                        <p:tgtEl>
                                          <p:spTgt spid="18"/>
                                        </p:tgtEl>
                                        <p:attrNameLst>
                                          <p:attrName>style.visibility</p:attrName>
                                        </p:attrNameLst>
                                      </p:cBhvr>
                                      <p:to>
                                        <p:strVal val="visible"/>
                                      </p:to>
                                    </p:set>
                                    <p:anim calcmode="lin" valueType="num">
                                      <p:cBhvr>
                                        <p:cTn id="26" dur="500" fill="hold"/>
                                        <p:tgtEl>
                                          <p:spTgt spid="18"/>
                                        </p:tgtEl>
                                        <p:attrNameLst>
                                          <p:attrName>ppt_w</p:attrName>
                                        </p:attrNameLst>
                                      </p:cBhvr>
                                      <p:tavLst>
                                        <p:tav tm="0">
                                          <p:val>
                                            <p:fltVal val="0"/>
                                          </p:val>
                                        </p:tav>
                                        <p:tav tm="100000">
                                          <p:val>
                                            <p:strVal val="#ppt_w"/>
                                          </p:val>
                                        </p:tav>
                                      </p:tavLst>
                                    </p:anim>
                                    <p:anim calcmode="lin" valueType="num">
                                      <p:cBhvr>
                                        <p:cTn id="27" dur="500" fill="hold"/>
                                        <p:tgtEl>
                                          <p:spTgt spid="18"/>
                                        </p:tgtEl>
                                        <p:attrNameLst>
                                          <p:attrName>ppt_h</p:attrName>
                                        </p:attrNameLst>
                                      </p:cBhvr>
                                      <p:tavLst>
                                        <p:tav tm="0">
                                          <p:val>
                                            <p:fltVal val="0"/>
                                          </p:val>
                                        </p:tav>
                                        <p:tav tm="100000">
                                          <p:val>
                                            <p:strVal val="#ppt_h"/>
                                          </p:val>
                                        </p:tav>
                                      </p:tavLst>
                                    </p:anim>
                                    <p:anim calcmode="lin" valueType="num">
                                      <p:cBhvr>
                                        <p:cTn id="28" dur="500" fill="hold"/>
                                        <p:tgtEl>
                                          <p:spTgt spid="18"/>
                                        </p:tgtEl>
                                        <p:attrNameLst>
                                          <p:attrName>style.rotation</p:attrName>
                                        </p:attrNameLst>
                                      </p:cBhvr>
                                      <p:tavLst>
                                        <p:tav tm="0">
                                          <p:val>
                                            <p:fltVal val="360"/>
                                          </p:val>
                                        </p:tav>
                                        <p:tav tm="100000">
                                          <p:val>
                                            <p:fltVal val="0"/>
                                          </p:val>
                                        </p:tav>
                                      </p:tavLst>
                                    </p:anim>
                                    <p:animEffect transition="in" filter="fade">
                                      <p:cBhvr>
                                        <p:cTn id="29" dur="500"/>
                                        <p:tgtEl>
                                          <p:spTgt spid="18"/>
                                        </p:tgtEl>
                                      </p:cBhvr>
                                    </p:animEffect>
                                  </p:childTnLst>
                                </p:cTn>
                              </p:par>
                            </p:childTnLst>
                          </p:cTn>
                        </p:par>
                        <p:par>
                          <p:cTn id="30" fill="hold">
                            <p:stCondLst>
                              <p:cond delay="1500"/>
                            </p:stCondLst>
                            <p:childTnLst>
                              <p:par>
                                <p:cTn id="31" presetID="49" presetClass="entr" presetSubtype="0" decel="100000" fill="hold" grpId="0" nodeType="afterEffect">
                                  <p:stCondLst>
                                    <p:cond delay="0"/>
                                  </p:stCondLst>
                                  <p:childTnLst>
                                    <p:set>
                                      <p:cBhvr>
                                        <p:cTn id="32" dur="1" fill="hold">
                                          <p:stCondLst>
                                            <p:cond delay="0"/>
                                          </p:stCondLst>
                                        </p:cTn>
                                        <p:tgtEl>
                                          <p:spTgt spid="19"/>
                                        </p:tgtEl>
                                        <p:attrNameLst>
                                          <p:attrName>style.visibility</p:attrName>
                                        </p:attrNameLst>
                                      </p:cBhvr>
                                      <p:to>
                                        <p:strVal val="visible"/>
                                      </p:to>
                                    </p:set>
                                    <p:anim calcmode="lin" valueType="num">
                                      <p:cBhvr>
                                        <p:cTn id="33" dur="500" fill="hold"/>
                                        <p:tgtEl>
                                          <p:spTgt spid="19"/>
                                        </p:tgtEl>
                                        <p:attrNameLst>
                                          <p:attrName>ppt_w</p:attrName>
                                        </p:attrNameLst>
                                      </p:cBhvr>
                                      <p:tavLst>
                                        <p:tav tm="0">
                                          <p:val>
                                            <p:fltVal val="0"/>
                                          </p:val>
                                        </p:tav>
                                        <p:tav tm="100000">
                                          <p:val>
                                            <p:strVal val="#ppt_w"/>
                                          </p:val>
                                        </p:tav>
                                      </p:tavLst>
                                    </p:anim>
                                    <p:anim calcmode="lin" valueType="num">
                                      <p:cBhvr>
                                        <p:cTn id="34" dur="500" fill="hold"/>
                                        <p:tgtEl>
                                          <p:spTgt spid="19"/>
                                        </p:tgtEl>
                                        <p:attrNameLst>
                                          <p:attrName>ppt_h</p:attrName>
                                        </p:attrNameLst>
                                      </p:cBhvr>
                                      <p:tavLst>
                                        <p:tav tm="0">
                                          <p:val>
                                            <p:fltVal val="0"/>
                                          </p:val>
                                        </p:tav>
                                        <p:tav tm="100000">
                                          <p:val>
                                            <p:strVal val="#ppt_h"/>
                                          </p:val>
                                        </p:tav>
                                      </p:tavLst>
                                    </p:anim>
                                    <p:anim calcmode="lin" valueType="num">
                                      <p:cBhvr>
                                        <p:cTn id="35" dur="500" fill="hold"/>
                                        <p:tgtEl>
                                          <p:spTgt spid="19"/>
                                        </p:tgtEl>
                                        <p:attrNameLst>
                                          <p:attrName>style.rotation</p:attrName>
                                        </p:attrNameLst>
                                      </p:cBhvr>
                                      <p:tavLst>
                                        <p:tav tm="0">
                                          <p:val>
                                            <p:fltVal val="360"/>
                                          </p:val>
                                        </p:tav>
                                        <p:tav tm="100000">
                                          <p:val>
                                            <p:fltVal val="0"/>
                                          </p:val>
                                        </p:tav>
                                      </p:tavLst>
                                    </p:anim>
                                    <p:animEffect transition="in" filter="fade">
                                      <p:cBhvr>
                                        <p:cTn id="36" dur="500"/>
                                        <p:tgtEl>
                                          <p:spTgt spid="19"/>
                                        </p:tgtEl>
                                      </p:cBhvr>
                                    </p:animEffect>
                                  </p:childTnLst>
                                </p:cTn>
                              </p:par>
                            </p:childTnLst>
                          </p:cTn>
                        </p:par>
                        <p:par>
                          <p:cTn id="37" fill="hold">
                            <p:stCondLst>
                              <p:cond delay="2000"/>
                            </p:stCondLst>
                            <p:childTnLst>
                              <p:par>
                                <p:cTn id="38" presetID="49" presetClass="entr" presetSubtype="0" decel="100000" fill="hold" grpId="0" nodeType="afterEffect">
                                  <p:stCondLst>
                                    <p:cond delay="0"/>
                                  </p:stCondLst>
                                  <p:childTnLst>
                                    <p:set>
                                      <p:cBhvr>
                                        <p:cTn id="39" dur="1" fill="hold">
                                          <p:stCondLst>
                                            <p:cond delay="0"/>
                                          </p:stCondLst>
                                        </p:cTn>
                                        <p:tgtEl>
                                          <p:spTgt spid="20"/>
                                        </p:tgtEl>
                                        <p:attrNameLst>
                                          <p:attrName>style.visibility</p:attrName>
                                        </p:attrNameLst>
                                      </p:cBhvr>
                                      <p:to>
                                        <p:strVal val="visible"/>
                                      </p:to>
                                    </p:set>
                                    <p:anim calcmode="lin" valueType="num">
                                      <p:cBhvr>
                                        <p:cTn id="40" dur="500" fill="hold"/>
                                        <p:tgtEl>
                                          <p:spTgt spid="20"/>
                                        </p:tgtEl>
                                        <p:attrNameLst>
                                          <p:attrName>ppt_w</p:attrName>
                                        </p:attrNameLst>
                                      </p:cBhvr>
                                      <p:tavLst>
                                        <p:tav tm="0">
                                          <p:val>
                                            <p:fltVal val="0"/>
                                          </p:val>
                                        </p:tav>
                                        <p:tav tm="100000">
                                          <p:val>
                                            <p:strVal val="#ppt_w"/>
                                          </p:val>
                                        </p:tav>
                                      </p:tavLst>
                                    </p:anim>
                                    <p:anim calcmode="lin" valueType="num">
                                      <p:cBhvr>
                                        <p:cTn id="41" dur="500" fill="hold"/>
                                        <p:tgtEl>
                                          <p:spTgt spid="20"/>
                                        </p:tgtEl>
                                        <p:attrNameLst>
                                          <p:attrName>ppt_h</p:attrName>
                                        </p:attrNameLst>
                                      </p:cBhvr>
                                      <p:tavLst>
                                        <p:tav tm="0">
                                          <p:val>
                                            <p:fltVal val="0"/>
                                          </p:val>
                                        </p:tav>
                                        <p:tav tm="100000">
                                          <p:val>
                                            <p:strVal val="#ppt_h"/>
                                          </p:val>
                                        </p:tav>
                                      </p:tavLst>
                                    </p:anim>
                                    <p:anim calcmode="lin" valueType="num">
                                      <p:cBhvr>
                                        <p:cTn id="42" dur="500" fill="hold"/>
                                        <p:tgtEl>
                                          <p:spTgt spid="20"/>
                                        </p:tgtEl>
                                        <p:attrNameLst>
                                          <p:attrName>style.rotation</p:attrName>
                                        </p:attrNameLst>
                                      </p:cBhvr>
                                      <p:tavLst>
                                        <p:tav tm="0">
                                          <p:val>
                                            <p:fltVal val="360"/>
                                          </p:val>
                                        </p:tav>
                                        <p:tav tm="100000">
                                          <p:val>
                                            <p:fltVal val="0"/>
                                          </p:val>
                                        </p:tav>
                                      </p:tavLst>
                                    </p:anim>
                                    <p:animEffect transition="in" filter="fade">
                                      <p:cBhvr>
                                        <p:cTn id="43" dur="500"/>
                                        <p:tgtEl>
                                          <p:spTgt spid="20"/>
                                        </p:tgtEl>
                                      </p:cBhvr>
                                    </p:animEffect>
                                  </p:childTnLst>
                                </p:cTn>
                              </p:par>
                            </p:childTnLst>
                          </p:cTn>
                        </p:par>
                        <p:par>
                          <p:cTn id="44" fill="hold">
                            <p:stCondLst>
                              <p:cond delay="2500"/>
                            </p:stCondLst>
                            <p:childTnLst>
                              <p:par>
                                <p:cTn id="45" presetID="49" presetClass="entr" presetSubtype="0" decel="100000" fill="hold" grpId="0" nodeType="afterEffect">
                                  <p:stCondLst>
                                    <p:cond delay="0"/>
                                  </p:stCondLst>
                                  <p:childTnLst>
                                    <p:set>
                                      <p:cBhvr>
                                        <p:cTn id="46" dur="1" fill="hold">
                                          <p:stCondLst>
                                            <p:cond delay="0"/>
                                          </p:stCondLst>
                                        </p:cTn>
                                        <p:tgtEl>
                                          <p:spTgt spid="21"/>
                                        </p:tgtEl>
                                        <p:attrNameLst>
                                          <p:attrName>style.visibility</p:attrName>
                                        </p:attrNameLst>
                                      </p:cBhvr>
                                      <p:to>
                                        <p:strVal val="visible"/>
                                      </p:to>
                                    </p:set>
                                    <p:anim calcmode="lin" valueType="num">
                                      <p:cBhvr>
                                        <p:cTn id="47" dur="500" fill="hold"/>
                                        <p:tgtEl>
                                          <p:spTgt spid="21"/>
                                        </p:tgtEl>
                                        <p:attrNameLst>
                                          <p:attrName>ppt_w</p:attrName>
                                        </p:attrNameLst>
                                      </p:cBhvr>
                                      <p:tavLst>
                                        <p:tav tm="0">
                                          <p:val>
                                            <p:fltVal val="0"/>
                                          </p:val>
                                        </p:tav>
                                        <p:tav tm="100000">
                                          <p:val>
                                            <p:strVal val="#ppt_w"/>
                                          </p:val>
                                        </p:tav>
                                      </p:tavLst>
                                    </p:anim>
                                    <p:anim calcmode="lin" valueType="num">
                                      <p:cBhvr>
                                        <p:cTn id="48" dur="500" fill="hold"/>
                                        <p:tgtEl>
                                          <p:spTgt spid="21"/>
                                        </p:tgtEl>
                                        <p:attrNameLst>
                                          <p:attrName>ppt_h</p:attrName>
                                        </p:attrNameLst>
                                      </p:cBhvr>
                                      <p:tavLst>
                                        <p:tav tm="0">
                                          <p:val>
                                            <p:fltVal val="0"/>
                                          </p:val>
                                        </p:tav>
                                        <p:tav tm="100000">
                                          <p:val>
                                            <p:strVal val="#ppt_h"/>
                                          </p:val>
                                        </p:tav>
                                      </p:tavLst>
                                    </p:anim>
                                    <p:anim calcmode="lin" valueType="num">
                                      <p:cBhvr>
                                        <p:cTn id="49" dur="500" fill="hold"/>
                                        <p:tgtEl>
                                          <p:spTgt spid="21"/>
                                        </p:tgtEl>
                                        <p:attrNameLst>
                                          <p:attrName>style.rotation</p:attrName>
                                        </p:attrNameLst>
                                      </p:cBhvr>
                                      <p:tavLst>
                                        <p:tav tm="0">
                                          <p:val>
                                            <p:fltVal val="360"/>
                                          </p:val>
                                        </p:tav>
                                        <p:tav tm="100000">
                                          <p:val>
                                            <p:fltVal val="0"/>
                                          </p:val>
                                        </p:tav>
                                      </p:tavLst>
                                    </p:anim>
                                    <p:animEffect transition="in" filter="fade">
                                      <p:cBhvr>
                                        <p:cTn id="50"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15" grpId="0"/>
      <p:bldP spid="18" grpId="0" animBg="1"/>
      <p:bldP spid="19" grpId="0" animBg="1"/>
      <p:bldP spid="20" grpId="0" animBg="1"/>
      <p:bldP spid="21"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46"/>
          </a:xfrm>
        </p:spPr>
        <p:txBody>
          <a:bodyPr/>
          <a:lstStyle/>
          <a:p>
            <a:r>
              <a:rPr lang="en-GB" dirty="0" smtClean="0"/>
              <a:t>Description of Architectural views </a:t>
            </a:r>
            <a:endParaRPr lang="en-GB" dirty="0"/>
          </a:p>
        </p:txBody>
      </p:sp>
      <p:sp>
        <p:nvSpPr>
          <p:cNvPr id="3" name="Content Placeholder 2"/>
          <p:cNvSpPr>
            <a:spLocks noGrp="1"/>
          </p:cNvSpPr>
          <p:nvPr>
            <p:ph idx="1"/>
          </p:nvPr>
        </p:nvSpPr>
        <p:spPr/>
        <p:txBody>
          <a:bodyPr/>
          <a:lstStyle/>
          <a:p>
            <a:pPr>
              <a:buNone/>
            </a:pPr>
            <a:r>
              <a:rPr lang="en-GB" dirty="0" smtClean="0"/>
              <a:t>1. Weapons </a:t>
            </a:r>
          </a:p>
          <a:p>
            <a:pPr>
              <a:buNone/>
            </a:pPr>
            <a:endParaRPr lang="en-GB" dirty="0"/>
          </a:p>
          <a:p>
            <a:pPr>
              <a:buNone/>
            </a:pPr>
            <a:endParaRPr lang="en-GB" dirty="0" smtClean="0"/>
          </a:p>
          <a:p>
            <a:pPr>
              <a:buNone/>
            </a:pPr>
            <a:r>
              <a:rPr lang="en-GB" dirty="0" smtClean="0"/>
              <a:t>2. Sound</a:t>
            </a:r>
          </a:p>
          <a:p>
            <a:pPr>
              <a:buNone/>
            </a:pPr>
            <a:endParaRPr lang="en-GB" dirty="0"/>
          </a:p>
          <a:p>
            <a:pPr>
              <a:buNone/>
            </a:pPr>
            <a:endParaRPr lang="en-GB" dirty="0" smtClean="0"/>
          </a:p>
          <a:p>
            <a:pPr>
              <a:buNone/>
            </a:pPr>
            <a:r>
              <a:rPr lang="en-GB" sz="3100" dirty="0" smtClean="0"/>
              <a:t>3</a:t>
            </a:r>
            <a:r>
              <a:rPr lang="en-GB" sz="2800" dirty="0" smtClean="0"/>
              <a:t>. Environment</a:t>
            </a:r>
            <a:endParaRPr lang="en-GB" sz="2800" dirty="0"/>
          </a:p>
        </p:txBody>
      </p:sp>
      <p:pic>
        <p:nvPicPr>
          <p:cNvPr id="4" name="Picture 2"/>
          <p:cNvPicPr>
            <a:picLocks noChangeAspect="1" noChangeArrowheads="1"/>
          </p:cNvPicPr>
          <p:nvPr/>
        </p:nvPicPr>
        <p:blipFill>
          <a:blip r:embed="rId2"/>
          <a:stretch>
            <a:fillRect/>
          </a:stretch>
        </p:blipFill>
        <p:spPr bwMode="auto">
          <a:xfrm>
            <a:off x="3071802" y="1214422"/>
            <a:ext cx="5572164" cy="571504"/>
          </a:xfrm>
          <a:prstGeom prst="rect">
            <a:avLst/>
          </a:prstGeom>
          <a:noFill/>
          <a:ln w="9525">
            <a:noFill/>
            <a:miter lim="800000"/>
            <a:headEnd/>
            <a:tailEnd/>
          </a:ln>
          <a:effectLst/>
        </p:spPr>
      </p:pic>
      <p:pic>
        <p:nvPicPr>
          <p:cNvPr id="7" name="Picture 6" descr="C:\Users\Sura\Downloads\Shotel_(Sabre).jpg"/>
          <p:cNvPicPr/>
          <p:nvPr/>
        </p:nvPicPr>
        <p:blipFill>
          <a:blip r:embed="rId3" cstate="print">
            <a:extLst>
              <a:ext uri="{28A0092B-C50C-407E-A947-70E740481C1C}">
                <a14:useLocalDpi xmlns="" xmlns:lc="http://schemas.openxmlformats.org/drawingml/2006/lockedCanvas" xmlns:a14="http://schemas.microsoft.com/office/drawing/2010/main" val="0"/>
              </a:ext>
            </a:extLst>
          </a:blip>
          <a:srcRect/>
          <a:stretch>
            <a:fillRect/>
          </a:stretch>
        </p:blipFill>
        <p:spPr bwMode="auto">
          <a:xfrm>
            <a:off x="4857752" y="1785926"/>
            <a:ext cx="677860" cy="1214446"/>
          </a:xfrm>
          <a:prstGeom prst="rect">
            <a:avLst/>
          </a:prstGeom>
          <a:noFill/>
          <a:ln>
            <a:noFill/>
          </a:ln>
        </p:spPr>
      </p:pic>
      <p:pic>
        <p:nvPicPr>
          <p:cNvPr id="8" name="Picture 7" descr="C:\Users\Sura\Desktop\se project\shield.jpg"/>
          <p:cNvPicPr/>
          <p:nvPr/>
        </p:nvPicPr>
        <p:blipFill>
          <a:blip r:embed="rId4" cstate="print">
            <a:extLst>
              <a:ext uri="{28A0092B-C50C-407E-A947-70E740481C1C}">
                <a14:useLocalDpi xmlns="" xmlns:lc="http://schemas.openxmlformats.org/drawingml/2006/lockedCanvas" xmlns:a14="http://schemas.microsoft.com/office/drawing/2010/main" val="0"/>
              </a:ext>
            </a:extLst>
          </a:blip>
          <a:srcRect/>
          <a:stretch>
            <a:fillRect/>
          </a:stretch>
        </p:blipFill>
        <p:spPr bwMode="auto">
          <a:xfrm>
            <a:off x="6072198" y="1785926"/>
            <a:ext cx="927100" cy="958850"/>
          </a:xfrm>
          <a:prstGeom prst="rect">
            <a:avLst/>
          </a:prstGeom>
          <a:noFill/>
          <a:ln>
            <a:noFill/>
          </a:ln>
        </p:spPr>
      </p:pic>
      <p:pic>
        <p:nvPicPr>
          <p:cNvPr id="3074" name="Picture 2"/>
          <p:cNvPicPr>
            <a:picLocks noChangeAspect="1" noChangeArrowheads="1"/>
          </p:cNvPicPr>
          <p:nvPr/>
        </p:nvPicPr>
        <p:blipFill>
          <a:blip r:embed="rId5"/>
          <a:srcRect/>
          <a:stretch>
            <a:fillRect/>
          </a:stretch>
        </p:blipFill>
        <p:spPr bwMode="auto">
          <a:xfrm>
            <a:off x="3214678" y="3214686"/>
            <a:ext cx="5591182" cy="1571636"/>
          </a:xfrm>
          <a:prstGeom prst="rect">
            <a:avLst/>
          </a:prstGeom>
          <a:noFill/>
          <a:ln w="9525">
            <a:noFill/>
            <a:miter lim="800000"/>
            <a:headEnd/>
            <a:tailEnd/>
          </a:ln>
          <a:effectLst/>
        </p:spPr>
      </p:pic>
      <p:pic>
        <p:nvPicPr>
          <p:cNvPr id="3075" name="Picture 3"/>
          <p:cNvPicPr>
            <a:picLocks noChangeAspect="1" noChangeArrowheads="1"/>
          </p:cNvPicPr>
          <p:nvPr/>
        </p:nvPicPr>
        <p:blipFill>
          <a:blip r:embed="rId6"/>
          <a:srcRect/>
          <a:stretch>
            <a:fillRect/>
          </a:stretch>
        </p:blipFill>
        <p:spPr bwMode="auto">
          <a:xfrm>
            <a:off x="2786050" y="5072074"/>
            <a:ext cx="6134100" cy="1647826"/>
          </a:xfrm>
          <a:prstGeom prst="rect">
            <a:avLst/>
          </a:prstGeom>
          <a:noFill/>
          <a:ln w="9525">
            <a:noFill/>
            <a:miter lim="800000"/>
            <a:headEnd/>
            <a:tailEnd/>
          </a:ln>
          <a:effectLst/>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Description of Architectural views </a:t>
            </a:r>
            <a:endParaRPr lang="en-GB" dirty="0"/>
          </a:p>
        </p:txBody>
      </p:sp>
      <p:sp>
        <p:nvSpPr>
          <p:cNvPr id="3" name="Content Placeholder 2"/>
          <p:cNvSpPr>
            <a:spLocks noGrp="1"/>
          </p:cNvSpPr>
          <p:nvPr>
            <p:ph idx="1"/>
          </p:nvPr>
        </p:nvSpPr>
        <p:spPr/>
        <p:txBody>
          <a:bodyPr/>
          <a:lstStyle/>
          <a:p>
            <a:pPr>
              <a:buNone/>
            </a:pPr>
            <a:endParaRPr lang="en-GB" dirty="0" smtClean="0"/>
          </a:p>
          <a:p>
            <a:pPr>
              <a:buNone/>
            </a:pPr>
            <a:endParaRPr lang="en-GB" dirty="0" smtClean="0"/>
          </a:p>
          <a:p>
            <a:pPr>
              <a:buNone/>
            </a:pPr>
            <a:endParaRPr lang="en-GB" dirty="0" smtClean="0"/>
          </a:p>
          <a:p>
            <a:pPr>
              <a:buNone/>
            </a:pPr>
            <a:r>
              <a:rPr lang="en-GB" dirty="0" smtClean="0"/>
              <a:t>				</a:t>
            </a:r>
          </a:p>
          <a:p>
            <a:pPr>
              <a:buNone/>
            </a:pPr>
            <a:endParaRPr lang="en-GB" dirty="0" smtClean="0"/>
          </a:p>
          <a:p>
            <a:pPr>
              <a:buNone/>
            </a:pPr>
            <a:endParaRPr lang="en-GB" dirty="0" smtClean="0"/>
          </a:p>
          <a:p>
            <a:pPr>
              <a:buNone/>
            </a:pPr>
            <a:endParaRPr lang="en-GB" dirty="0"/>
          </a:p>
        </p:txBody>
      </p:sp>
      <p:pic>
        <p:nvPicPr>
          <p:cNvPr id="7" name="Picture 6" descr="C:\Users\Sura\Desktop\se project\oromo army.jpg"/>
          <p:cNvPicPr/>
          <p:nvPr/>
        </p:nvPicPr>
        <p:blipFill>
          <a:blip r:embed="rId2">
            <a:extLst>
              <a:ext uri="{28A0092B-C50C-407E-A947-70E740481C1C}">
                <a14:useLocalDpi xmlns:a14="http://schemas.microsoft.com/office/drawing/2010/main" xmlns:lc="http://schemas.openxmlformats.org/drawingml/2006/lockedCanvas" xmlns="" val="0"/>
              </a:ext>
            </a:extLst>
          </a:blip>
          <a:srcRect/>
          <a:stretch>
            <a:fillRect/>
          </a:stretch>
        </p:blipFill>
        <p:spPr bwMode="auto">
          <a:xfrm>
            <a:off x="4929190" y="2857496"/>
            <a:ext cx="3624268" cy="2725742"/>
          </a:xfrm>
          <a:prstGeom prst="rect">
            <a:avLst/>
          </a:prstGeom>
          <a:noFill/>
          <a:ln>
            <a:noFill/>
          </a:ln>
        </p:spPr>
      </p:pic>
      <p:pic>
        <p:nvPicPr>
          <p:cNvPr id="1032" name="Picture 8"/>
          <p:cNvPicPr>
            <a:picLocks noChangeAspect="1" noChangeArrowheads="1"/>
          </p:cNvPicPr>
          <p:nvPr/>
        </p:nvPicPr>
        <p:blipFill>
          <a:blip r:embed="rId3"/>
          <a:srcRect/>
          <a:stretch>
            <a:fillRect/>
          </a:stretch>
        </p:blipFill>
        <p:spPr bwMode="auto">
          <a:xfrm>
            <a:off x="500034" y="1214422"/>
            <a:ext cx="7000924" cy="1357322"/>
          </a:xfrm>
          <a:prstGeom prst="rect">
            <a:avLst/>
          </a:prstGeom>
          <a:noFill/>
          <a:ln w="9525">
            <a:noFill/>
            <a:miter lim="800000"/>
            <a:headEnd/>
            <a:tailEnd/>
          </a:ln>
          <a:effectLst/>
        </p:spPr>
      </p:pic>
      <p:pic>
        <p:nvPicPr>
          <p:cNvPr id="1033" name="Picture 9"/>
          <p:cNvPicPr>
            <a:picLocks noChangeAspect="1" noChangeArrowheads="1"/>
          </p:cNvPicPr>
          <p:nvPr/>
        </p:nvPicPr>
        <p:blipFill>
          <a:blip r:embed="rId4"/>
          <a:srcRect/>
          <a:stretch>
            <a:fillRect/>
          </a:stretch>
        </p:blipFill>
        <p:spPr bwMode="auto">
          <a:xfrm>
            <a:off x="500034" y="2786058"/>
            <a:ext cx="4357718" cy="2857520"/>
          </a:xfrm>
          <a:prstGeom prst="rect">
            <a:avLst/>
          </a:prstGeom>
          <a:noFill/>
          <a:ln w="9525">
            <a:noFill/>
            <a:miter lim="800000"/>
            <a:headEnd/>
            <a:tailEnd/>
          </a:ln>
          <a:effectLst/>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Description of Architectural views </a:t>
            </a:r>
            <a:br>
              <a:rPr lang="en-GB" dirty="0" smtClean="0"/>
            </a:br>
            <a:r>
              <a:rPr lang="en-GB" dirty="0" smtClean="0"/>
              <a:t>Map</a:t>
            </a:r>
            <a:endParaRPr lang="en-GB" dirty="0"/>
          </a:p>
        </p:txBody>
      </p:sp>
      <p:pic>
        <p:nvPicPr>
          <p:cNvPr id="4" name="Content Placeholder 3"/>
          <p:cNvPicPr>
            <a:picLocks noGrp="1" noChangeAspect="1" noChangeArrowheads="1"/>
          </p:cNvPicPr>
          <p:nvPr>
            <p:ph idx="1"/>
          </p:nvPr>
        </p:nvPicPr>
        <p:blipFill>
          <a:blip r:embed="rId2"/>
          <a:srcRect/>
          <a:stretch>
            <a:fillRect/>
          </a:stretch>
        </p:blipFill>
        <p:spPr bwMode="auto">
          <a:xfrm>
            <a:off x="500034" y="1600200"/>
            <a:ext cx="8215370" cy="4829196"/>
          </a:xfrm>
          <a:prstGeom prst="rect">
            <a:avLst/>
          </a:prstGeom>
          <a:noFill/>
          <a:ln w="9525">
            <a:noFill/>
            <a:miter lim="800000"/>
            <a:headEnd/>
            <a:tailEnd/>
          </a:ln>
          <a:effectLst/>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234439" y="544489"/>
            <a:ext cx="6367449" cy="646331"/>
          </a:xfrm>
          <a:prstGeom prst="rect">
            <a:avLst/>
          </a:prstGeom>
          <a:noFill/>
        </p:spPr>
        <p:txBody>
          <a:bodyPr wrap="none" rtlCol="0">
            <a:spAutoFit/>
          </a:bodyPr>
          <a:lstStyle/>
          <a:p>
            <a:r>
              <a:rPr lang="en-US" sz="3600" dirty="0" smtClean="0">
                <a:latin typeface="Algerian" pitchFamily="82" charset="0"/>
              </a:rPr>
              <a:t>Detail </a:t>
            </a:r>
            <a:r>
              <a:rPr lang="en-US" sz="3600" dirty="0" smtClean="0">
                <a:latin typeface="Algerian" pitchFamily="82" charset="0"/>
              </a:rPr>
              <a:t>Design	</a:t>
            </a:r>
            <a:r>
              <a:rPr lang="en-US" sz="2000" dirty="0" smtClean="0">
                <a:latin typeface="Algerian" pitchFamily="82" charset="0"/>
              </a:rPr>
              <a:t>By: </a:t>
            </a:r>
            <a:r>
              <a:rPr lang="en-US" sz="2000" dirty="0" err="1" smtClean="0">
                <a:latin typeface="Algerian" pitchFamily="82" charset="0"/>
              </a:rPr>
              <a:t>Efrem</a:t>
            </a:r>
            <a:r>
              <a:rPr lang="en-US" sz="2000" dirty="0" smtClean="0">
                <a:latin typeface="Algerian" pitchFamily="82" charset="0"/>
              </a:rPr>
              <a:t> </a:t>
            </a:r>
            <a:r>
              <a:rPr lang="en-US" sz="2000" dirty="0" err="1" smtClean="0">
                <a:latin typeface="Algerian" pitchFamily="82" charset="0"/>
              </a:rPr>
              <a:t>Desalew</a:t>
            </a:r>
            <a:endParaRPr lang="en-US" sz="3600" b="1" u="sng" dirty="0">
              <a:latin typeface="Algerian" pitchFamily="82" charset="0"/>
            </a:endParaRPr>
          </a:p>
        </p:txBody>
      </p:sp>
      <p:sp>
        <p:nvSpPr>
          <p:cNvPr id="2" name="TextBox 1"/>
          <p:cNvSpPr txBox="1"/>
          <p:nvPr/>
        </p:nvSpPr>
        <p:spPr>
          <a:xfrm>
            <a:off x="1152143" y="1337124"/>
            <a:ext cx="6839712" cy="1477328"/>
          </a:xfrm>
          <a:prstGeom prst="rect">
            <a:avLst/>
          </a:prstGeom>
          <a:noFill/>
        </p:spPr>
        <p:txBody>
          <a:bodyPr wrap="square" rtlCol="0">
            <a:spAutoFit/>
          </a:bodyPr>
          <a:lstStyle/>
          <a:p>
            <a:r>
              <a:rPr lang="en-GB" dirty="0"/>
              <a:t>This level is single player battle game </a:t>
            </a:r>
            <a:r>
              <a:rPr lang="en-GB" dirty="0" smtClean="0"/>
              <a:t>and it will have </a:t>
            </a:r>
            <a:r>
              <a:rPr lang="en-GB" dirty="0"/>
              <a:t>two check points</a:t>
            </a:r>
            <a:r>
              <a:rPr lang="en-GB" dirty="0" smtClean="0"/>
              <a:t>. </a:t>
            </a:r>
            <a:r>
              <a:rPr lang="en-GB" dirty="0"/>
              <a:t>The player will reach the first check point after killing 30 Italian soldiers and the player will reach the second check point when he or she spot at </a:t>
            </a:r>
            <a:r>
              <a:rPr lang="en-GB" dirty="0" smtClean="0"/>
              <a:t>Dabormida </a:t>
            </a:r>
            <a:r>
              <a:rPr lang="en-GB" dirty="0"/>
              <a:t>and injure him.</a:t>
            </a:r>
            <a:r>
              <a:rPr lang="en-GB" dirty="0" smtClean="0"/>
              <a:t>  </a:t>
            </a:r>
          </a:p>
          <a:p>
            <a:endParaRPr lang="en-GB" dirty="0"/>
          </a:p>
        </p:txBody>
      </p:sp>
      <p:sp>
        <p:nvSpPr>
          <p:cNvPr id="11" name="TextBox 10"/>
          <p:cNvSpPr txBox="1"/>
          <p:nvPr/>
        </p:nvSpPr>
        <p:spPr>
          <a:xfrm>
            <a:off x="1193291" y="2558264"/>
            <a:ext cx="6757416" cy="523220"/>
          </a:xfrm>
          <a:prstGeom prst="rect">
            <a:avLst/>
          </a:prstGeom>
          <a:noFill/>
        </p:spPr>
        <p:txBody>
          <a:bodyPr wrap="square" rtlCol="0">
            <a:spAutoFit/>
          </a:bodyPr>
          <a:lstStyle/>
          <a:p>
            <a:r>
              <a:rPr lang="en-GB" sz="2800" b="1" dirty="0" smtClean="0"/>
              <a:t>Main Points of the Detail </a:t>
            </a:r>
            <a:r>
              <a:rPr lang="en-GB" sz="2800" b="1" dirty="0"/>
              <a:t>D</a:t>
            </a:r>
            <a:r>
              <a:rPr lang="en-GB" sz="2800" b="1" dirty="0" smtClean="0"/>
              <a:t>esign</a:t>
            </a:r>
            <a:endParaRPr lang="en-GB" sz="2800" b="1" dirty="0"/>
          </a:p>
        </p:txBody>
      </p:sp>
      <p:sp>
        <p:nvSpPr>
          <p:cNvPr id="12" name="TextBox 11"/>
          <p:cNvSpPr txBox="1"/>
          <p:nvPr/>
        </p:nvSpPr>
        <p:spPr>
          <a:xfrm>
            <a:off x="1139869" y="3397842"/>
            <a:ext cx="6851987" cy="2308324"/>
          </a:xfrm>
          <a:prstGeom prst="rect">
            <a:avLst/>
          </a:prstGeom>
          <a:noFill/>
        </p:spPr>
        <p:txBody>
          <a:bodyPr wrap="square" rtlCol="0">
            <a:spAutoFit/>
          </a:bodyPr>
          <a:lstStyle/>
          <a:p>
            <a:r>
              <a:rPr lang="en-GB" b="1" dirty="0" smtClean="0"/>
              <a:t>1.Health Points</a:t>
            </a:r>
            <a:endParaRPr lang="en-GB" dirty="0"/>
          </a:p>
          <a:p>
            <a:r>
              <a:rPr lang="en-GB" dirty="0"/>
              <a:t>Health Points (HPs) will be used to judge whether the player or enemies </a:t>
            </a:r>
            <a:r>
              <a:rPr lang="en-GB" dirty="0" smtClean="0"/>
              <a:t>died. </a:t>
            </a:r>
            <a:r>
              <a:rPr lang="en-GB" dirty="0"/>
              <a:t>There will be two Heal-Points bars to be indicated on the game window. One will be placed at top-left of the game window and will be used to display health points of the enemies. The other one will be placed at the bottom-left of the game window and will be used to display the health points of the player.</a:t>
            </a:r>
          </a:p>
          <a:p>
            <a:endParaRPr lang="en-GB" dirty="0"/>
          </a:p>
        </p:txBody>
      </p:sp>
    </p:spTree>
    <p:extLst>
      <p:ext uri="{BB962C8B-B14F-4D97-AF65-F5344CB8AC3E}">
        <p14:creationId xmlns="" xmlns:p14="http://schemas.microsoft.com/office/powerpoint/2010/main" val="2838656846"/>
      </p:ext>
    </p:extLst>
  </p:cSld>
  <p:clrMapOvr>
    <a:masterClrMapping/>
  </p:clrMapOvr>
  <p:transition spd="slow">
    <p:wipe/>
  </p:transition>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14984" y="671692"/>
            <a:ext cx="7260336" cy="7017306"/>
          </a:xfrm>
          <a:prstGeom prst="rect">
            <a:avLst/>
          </a:prstGeom>
          <a:noFill/>
        </p:spPr>
        <p:txBody>
          <a:bodyPr wrap="square" rtlCol="0">
            <a:spAutoFit/>
          </a:bodyPr>
          <a:lstStyle/>
          <a:p>
            <a:r>
              <a:rPr lang="en-GB" b="1" dirty="0" smtClean="0"/>
              <a:t>2.Heal </a:t>
            </a:r>
            <a:r>
              <a:rPr lang="en-GB" b="1" dirty="0"/>
              <a:t>Boxes</a:t>
            </a:r>
            <a:endParaRPr lang="en-GB" dirty="0"/>
          </a:p>
          <a:p>
            <a:r>
              <a:rPr lang="en-GB" dirty="0"/>
              <a:t>H</a:t>
            </a:r>
            <a:r>
              <a:rPr lang="en-GB" dirty="0" smtClean="0"/>
              <a:t>eal-boxes </a:t>
            </a:r>
            <a:r>
              <a:rPr lang="en-GB" dirty="0"/>
              <a:t>are the game objects which will be distributed on the terrain.  Their function is to increase the health points of the player when the player finds and touches </a:t>
            </a:r>
            <a:r>
              <a:rPr lang="en-GB" dirty="0" smtClean="0"/>
              <a:t>them.</a:t>
            </a:r>
          </a:p>
          <a:p>
            <a:r>
              <a:rPr lang="en-GB" b="1" dirty="0" smtClean="0"/>
              <a:t>3.Damage </a:t>
            </a:r>
            <a:r>
              <a:rPr lang="en-GB" b="1" dirty="0"/>
              <a:t>Calculation </a:t>
            </a:r>
            <a:r>
              <a:rPr lang="en-GB" b="1" dirty="0" smtClean="0"/>
              <a:t>System</a:t>
            </a:r>
          </a:p>
          <a:p>
            <a:r>
              <a:rPr lang="en-GB" dirty="0"/>
              <a:t>The damage </a:t>
            </a:r>
            <a:r>
              <a:rPr lang="en-GB" dirty="0" smtClean="0"/>
              <a:t>calculation system </a:t>
            </a:r>
            <a:r>
              <a:rPr lang="en-GB" dirty="0"/>
              <a:t>is used to control the HPs of the player and enemies</a:t>
            </a:r>
            <a:r>
              <a:rPr lang="en-GB" dirty="0" smtClean="0"/>
              <a:t>. </a:t>
            </a:r>
            <a:r>
              <a:rPr lang="en-GB" dirty="0"/>
              <a:t>Health Points are finite value used to determine how much damage a character can withstand. When a character is attacked, the total damage dealt (which is also represented by a point value) is subtracted from its current HPs. </a:t>
            </a:r>
            <a:endParaRPr lang="en-GB" dirty="0" smtClean="0"/>
          </a:p>
          <a:p>
            <a:r>
              <a:rPr lang="en-GB" b="1" dirty="0" smtClean="0"/>
              <a:t>4.The </a:t>
            </a:r>
            <a:r>
              <a:rPr lang="en-GB" b="1" dirty="0"/>
              <a:t>Interaction between 30 enemy soldiers</a:t>
            </a:r>
            <a:endParaRPr lang="en-GB" dirty="0"/>
          </a:p>
          <a:p>
            <a:r>
              <a:rPr lang="en-GB" dirty="0"/>
              <a:t>The location 30 enemy soldiers and their leader </a:t>
            </a:r>
            <a:r>
              <a:rPr lang="en-GB" dirty="0" err="1"/>
              <a:t>Dabromida</a:t>
            </a:r>
            <a:r>
              <a:rPr lang="en-GB" dirty="0"/>
              <a:t> will be governed by clearly defined rules.</a:t>
            </a:r>
          </a:p>
          <a:p>
            <a:r>
              <a:rPr lang="en-GB" dirty="0"/>
              <a:t>Rule1. There will be pre-defined distance gap between these 30 enemy soldiers.</a:t>
            </a:r>
          </a:p>
          <a:p>
            <a:r>
              <a:rPr lang="en-GB" dirty="0"/>
              <a:t>Rule2. They will be activated when the player is in a certain range from them.</a:t>
            </a:r>
          </a:p>
          <a:p>
            <a:r>
              <a:rPr lang="en-GB" dirty="0"/>
              <a:t>Rule3. Maximum of 3 closer enemy soldiers can attack the player at the same time.</a:t>
            </a:r>
          </a:p>
          <a:p>
            <a:r>
              <a:rPr lang="en-GB" dirty="0"/>
              <a:t>Rule4. They will become died if they got one hit from the player only their leader </a:t>
            </a:r>
            <a:r>
              <a:rPr lang="en-GB" dirty="0" err="1"/>
              <a:t>Dabromida</a:t>
            </a:r>
            <a:r>
              <a:rPr lang="en-GB" dirty="0"/>
              <a:t> can withstand up to five hits until he become heavily wounded</a:t>
            </a:r>
            <a:r>
              <a:rPr lang="en-GB" dirty="0" smtClean="0"/>
              <a:t>.</a:t>
            </a:r>
          </a:p>
          <a:p>
            <a:endParaRPr lang="en-GB" dirty="0"/>
          </a:p>
          <a:p>
            <a:endParaRPr lang="en-GB" dirty="0"/>
          </a:p>
          <a:p>
            <a:endParaRPr lang="en-GB" dirty="0"/>
          </a:p>
        </p:txBody>
      </p:sp>
    </p:spTree>
    <p:extLst>
      <p:ext uri="{BB962C8B-B14F-4D97-AF65-F5344CB8AC3E}">
        <p14:creationId xmlns="" xmlns:p14="http://schemas.microsoft.com/office/powerpoint/2010/main" val="1075198115"/>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68680" y="560832"/>
            <a:ext cx="7552944" cy="6463308"/>
          </a:xfrm>
          <a:prstGeom prst="rect">
            <a:avLst/>
          </a:prstGeom>
          <a:noFill/>
        </p:spPr>
        <p:txBody>
          <a:bodyPr wrap="square" rtlCol="0">
            <a:spAutoFit/>
          </a:bodyPr>
          <a:lstStyle/>
          <a:p>
            <a:r>
              <a:rPr lang="en-GB" dirty="0"/>
              <a:t>Void </a:t>
            </a:r>
            <a:r>
              <a:rPr lang="en-GB" dirty="0" err="1"/>
              <a:t>soundWeapon</a:t>
            </a:r>
            <a:r>
              <a:rPr lang="en-GB" dirty="0"/>
              <a:t>() {</a:t>
            </a:r>
          </a:p>
          <a:p>
            <a:r>
              <a:rPr lang="en-GB" dirty="0"/>
              <a:t>		If (</a:t>
            </a:r>
            <a:r>
              <a:rPr lang="en-GB" dirty="0" err="1"/>
              <a:t>shoot_key_pressed</a:t>
            </a:r>
            <a:r>
              <a:rPr lang="en-GB" dirty="0"/>
              <a:t>&amp;&amp;</a:t>
            </a:r>
            <a:r>
              <a:rPr lang="en-GB" dirty="0" err="1"/>
              <a:t>typeOfWeapon</a:t>
            </a:r>
            <a:r>
              <a:rPr lang="en-GB" dirty="0"/>
              <a:t> == spear)</a:t>
            </a:r>
          </a:p>
          <a:p>
            <a:r>
              <a:rPr lang="en-GB" dirty="0"/>
              <a:t>			Play sound of spear being thrown;</a:t>
            </a:r>
          </a:p>
          <a:p>
            <a:r>
              <a:rPr lang="en-GB" dirty="0"/>
              <a:t>		Else If (</a:t>
            </a:r>
            <a:r>
              <a:rPr lang="en-GB" dirty="0" err="1"/>
              <a:t>shoot_key_pressed</a:t>
            </a:r>
            <a:r>
              <a:rPr lang="en-GB" dirty="0"/>
              <a:t>&amp;&amp;</a:t>
            </a:r>
            <a:r>
              <a:rPr lang="en-GB" dirty="0" err="1"/>
              <a:t>typeOFWeapon</a:t>
            </a:r>
            <a:r>
              <a:rPr lang="en-GB" dirty="0"/>
              <a:t>==sword)</a:t>
            </a:r>
          </a:p>
          <a:p>
            <a:r>
              <a:rPr lang="en-GB" dirty="0"/>
              <a:t>                                         Play sound of sword being swing;</a:t>
            </a:r>
          </a:p>
          <a:p>
            <a:r>
              <a:rPr lang="en-GB" dirty="0"/>
              <a:t>                            Else If (</a:t>
            </a:r>
            <a:r>
              <a:rPr lang="en-GB" dirty="0" err="1"/>
              <a:t>shoot_key_pressed</a:t>
            </a:r>
            <a:r>
              <a:rPr lang="en-GB" dirty="0"/>
              <a:t>&amp;&amp;</a:t>
            </a:r>
            <a:r>
              <a:rPr lang="en-GB" dirty="0" err="1"/>
              <a:t>typeOfWeapon</a:t>
            </a:r>
            <a:r>
              <a:rPr lang="en-GB" dirty="0"/>
              <a:t>==shot gun)</a:t>
            </a:r>
          </a:p>
          <a:p>
            <a:r>
              <a:rPr lang="en-GB" dirty="0"/>
              <a:t>                                        Play sound of shoot gun;</a:t>
            </a:r>
          </a:p>
          <a:p>
            <a:r>
              <a:rPr lang="en-GB" dirty="0"/>
              <a:t>                           Else</a:t>
            </a:r>
          </a:p>
          <a:p>
            <a:r>
              <a:rPr lang="en-GB" dirty="0"/>
              <a:t>                                       Do nothing;</a:t>
            </a:r>
          </a:p>
          <a:p>
            <a:r>
              <a:rPr lang="en-GB" dirty="0"/>
              <a:t>				}</a:t>
            </a:r>
          </a:p>
          <a:p>
            <a:r>
              <a:rPr lang="en-GB" dirty="0"/>
              <a:t>Void </a:t>
            </a:r>
            <a:r>
              <a:rPr lang="en-GB" dirty="0" err="1"/>
              <a:t>soundOfHit</a:t>
            </a:r>
            <a:r>
              <a:rPr lang="en-GB" dirty="0"/>
              <a:t> () {</a:t>
            </a:r>
          </a:p>
          <a:p>
            <a:r>
              <a:rPr lang="en-GB" dirty="0"/>
              <a:t>		If (got hit)</a:t>
            </a:r>
          </a:p>
          <a:p>
            <a:r>
              <a:rPr lang="en-GB" dirty="0"/>
              <a:t>			Play sound hit;</a:t>
            </a:r>
          </a:p>
          <a:p>
            <a:r>
              <a:rPr lang="en-GB" dirty="0"/>
              <a:t>		Else </a:t>
            </a:r>
          </a:p>
          <a:p>
            <a:r>
              <a:rPr lang="en-GB" dirty="0"/>
              <a:t>			Do nothing;</a:t>
            </a:r>
          </a:p>
          <a:p>
            <a:r>
              <a:rPr lang="en-GB" dirty="0"/>
              <a:t>	}</a:t>
            </a:r>
          </a:p>
          <a:p>
            <a:r>
              <a:rPr lang="en-GB" dirty="0" smtClean="0"/>
              <a:t>Void </a:t>
            </a:r>
            <a:r>
              <a:rPr lang="en-GB" dirty="0" err="1"/>
              <a:t>soundOfDying</a:t>
            </a:r>
            <a:r>
              <a:rPr lang="en-GB" dirty="0"/>
              <a:t> () {</a:t>
            </a:r>
          </a:p>
          <a:p>
            <a:r>
              <a:rPr lang="en-GB" dirty="0"/>
              <a:t>                            If (HPs&lt;=0)</a:t>
            </a:r>
          </a:p>
          <a:p>
            <a:r>
              <a:rPr lang="en-GB" dirty="0"/>
              <a:t>		              Play sound of dying;</a:t>
            </a:r>
          </a:p>
          <a:p>
            <a:r>
              <a:rPr lang="en-GB" dirty="0"/>
              <a:t>                            Else </a:t>
            </a:r>
          </a:p>
          <a:p>
            <a:r>
              <a:rPr lang="en-GB" dirty="0"/>
              <a:t>                                          Do nothing;</a:t>
            </a:r>
          </a:p>
          <a:p>
            <a:r>
              <a:rPr lang="en-GB" dirty="0"/>
              <a:t>	}</a:t>
            </a:r>
          </a:p>
          <a:p>
            <a:endParaRPr lang="en-GB" dirty="0"/>
          </a:p>
        </p:txBody>
      </p:sp>
    </p:spTree>
    <p:extLst>
      <p:ext uri="{BB962C8B-B14F-4D97-AF65-F5344CB8AC3E}">
        <p14:creationId xmlns="" xmlns:p14="http://schemas.microsoft.com/office/powerpoint/2010/main" val="4147064740"/>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68096" y="292608"/>
            <a:ext cx="7726680" cy="7017306"/>
          </a:xfrm>
          <a:prstGeom prst="rect">
            <a:avLst/>
          </a:prstGeom>
          <a:noFill/>
        </p:spPr>
        <p:txBody>
          <a:bodyPr wrap="square" rtlCol="0">
            <a:spAutoFit/>
          </a:bodyPr>
          <a:lstStyle/>
          <a:p>
            <a:r>
              <a:rPr lang="en-GB" b="1" dirty="0" smtClean="0"/>
              <a:t>6.Basic </a:t>
            </a:r>
            <a:r>
              <a:rPr lang="en-GB" b="1" dirty="0"/>
              <a:t>Player </a:t>
            </a:r>
            <a:r>
              <a:rPr lang="en-GB" b="1" dirty="0" smtClean="0"/>
              <a:t>Actions</a:t>
            </a:r>
          </a:p>
          <a:p>
            <a:endParaRPr lang="en-GB" dirty="0"/>
          </a:p>
          <a:p>
            <a:r>
              <a:rPr lang="en-GB" sz="2000" dirty="0"/>
              <a:t>Void </a:t>
            </a:r>
            <a:r>
              <a:rPr lang="en-GB" sz="2000" dirty="0" err="1"/>
              <a:t>playerRun</a:t>
            </a:r>
            <a:r>
              <a:rPr lang="en-GB" sz="2000" dirty="0" smtClean="0"/>
              <a:t>(){</a:t>
            </a:r>
            <a:endParaRPr lang="en-GB" sz="2000" dirty="0"/>
          </a:p>
          <a:p>
            <a:r>
              <a:rPr lang="en-GB" sz="2000" dirty="0"/>
              <a:t>If (</a:t>
            </a:r>
            <a:r>
              <a:rPr lang="en-GB" sz="2000" dirty="0" err="1"/>
              <a:t>Move_Key_Pressed</a:t>
            </a:r>
            <a:r>
              <a:rPr lang="en-GB" sz="2000" dirty="0"/>
              <a:t>&amp;&amp;</a:t>
            </a:r>
            <a:r>
              <a:rPr lang="en-GB" sz="2000" dirty="0" err="1"/>
              <a:t>Run_Key_pressed</a:t>
            </a:r>
            <a:r>
              <a:rPr lang="en-GB" sz="2000" dirty="0" smtClean="0"/>
              <a:t>){</a:t>
            </a:r>
            <a:endParaRPr lang="en-GB" sz="2000" dirty="0"/>
          </a:p>
          <a:p>
            <a:r>
              <a:rPr lang="en-GB" sz="2000" dirty="0"/>
              <a:t>1. Move forward in the current direction</a:t>
            </a:r>
          </a:p>
          <a:p>
            <a:r>
              <a:rPr lang="en-GB" sz="2000" dirty="0"/>
              <a:t>2. Continuously increase the player velocity in the current </a:t>
            </a:r>
            <a:r>
              <a:rPr lang="en-GB" sz="2000" dirty="0" smtClean="0"/>
              <a:t>direction}}</a:t>
            </a:r>
          </a:p>
          <a:p>
            <a:endParaRPr lang="en-GB" sz="2000" dirty="0" smtClean="0"/>
          </a:p>
          <a:p>
            <a:r>
              <a:rPr lang="en-GB" sz="2000" dirty="0"/>
              <a:t>Void </a:t>
            </a:r>
            <a:r>
              <a:rPr lang="en-GB" sz="2000" dirty="0" err="1"/>
              <a:t>playerWalk</a:t>
            </a:r>
            <a:r>
              <a:rPr lang="en-GB" sz="2000" dirty="0" smtClean="0"/>
              <a:t>(){</a:t>
            </a:r>
            <a:endParaRPr lang="en-GB" sz="2000" dirty="0"/>
          </a:p>
          <a:p>
            <a:r>
              <a:rPr lang="en-GB" sz="2000" dirty="0"/>
              <a:t>If(</a:t>
            </a:r>
            <a:r>
              <a:rPr lang="en-GB" sz="2000" dirty="0" err="1"/>
              <a:t>Move_Key_Pressed</a:t>
            </a:r>
            <a:r>
              <a:rPr lang="en-GB" sz="2000" dirty="0" smtClean="0"/>
              <a:t>){</a:t>
            </a:r>
            <a:endParaRPr lang="en-GB" sz="2000" dirty="0"/>
          </a:p>
          <a:p>
            <a:r>
              <a:rPr lang="en-GB" sz="2000" dirty="0"/>
              <a:t>If (</a:t>
            </a:r>
            <a:r>
              <a:rPr lang="en-GB" sz="2000" dirty="0" err="1"/>
              <a:t>Move_Key_pressed</a:t>
            </a:r>
            <a:r>
              <a:rPr lang="en-GB" sz="2000" dirty="0"/>
              <a:t> ==</a:t>
            </a:r>
            <a:r>
              <a:rPr lang="en-GB" sz="2000" dirty="0" err="1"/>
              <a:t>Move_Key_Left</a:t>
            </a:r>
            <a:r>
              <a:rPr lang="en-GB" sz="2000" dirty="0" smtClean="0"/>
              <a:t>){</a:t>
            </a:r>
            <a:endParaRPr lang="en-GB" sz="2000" dirty="0"/>
          </a:p>
          <a:p>
            <a:r>
              <a:rPr lang="en-GB" sz="2000" dirty="0"/>
              <a:t>1. Change the player direction to left</a:t>
            </a:r>
          </a:p>
          <a:p>
            <a:r>
              <a:rPr lang="en-GB" sz="2000" dirty="0"/>
              <a:t>2. Move the player with constant velocity to the </a:t>
            </a:r>
            <a:r>
              <a:rPr lang="en-GB" sz="2000" dirty="0" smtClean="0"/>
              <a:t>left}</a:t>
            </a:r>
            <a:endParaRPr lang="en-GB" sz="2000" dirty="0"/>
          </a:p>
          <a:p>
            <a:r>
              <a:rPr lang="en-GB" sz="2000" dirty="0"/>
              <a:t>Else If (</a:t>
            </a:r>
            <a:r>
              <a:rPr lang="en-GB" sz="2000" dirty="0" err="1"/>
              <a:t>Move_Key_pressed</a:t>
            </a:r>
            <a:r>
              <a:rPr lang="en-GB" sz="2000" dirty="0"/>
              <a:t> ==</a:t>
            </a:r>
            <a:r>
              <a:rPr lang="en-GB" sz="2000" dirty="0" err="1"/>
              <a:t>Move_Key_Right</a:t>
            </a:r>
            <a:r>
              <a:rPr lang="en-GB" sz="2000" dirty="0" smtClean="0"/>
              <a:t>){</a:t>
            </a:r>
            <a:endParaRPr lang="en-GB" sz="2000" dirty="0"/>
          </a:p>
          <a:p>
            <a:r>
              <a:rPr lang="en-GB" sz="2000" dirty="0"/>
              <a:t>1. Change the player direction to Right</a:t>
            </a:r>
          </a:p>
          <a:p>
            <a:r>
              <a:rPr lang="en-GB" sz="2000" dirty="0"/>
              <a:t>2. Move the player with constant velocity to the </a:t>
            </a:r>
            <a:r>
              <a:rPr lang="en-GB" sz="2000" dirty="0" smtClean="0"/>
              <a:t>right}</a:t>
            </a:r>
            <a:endParaRPr lang="en-GB" sz="2000" dirty="0"/>
          </a:p>
          <a:p>
            <a:r>
              <a:rPr lang="en-GB" sz="2000" dirty="0"/>
              <a:t>Else If (</a:t>
            </a:r>
            <a:r>
              <a:rPr lang="en-GB" sz="2000" dirty="0" err="1"/>
              <a:t>Move_Key_pressed</a:t>
            </a:r>
            <a:r>
              <a:rPr lang="en-GB" sz="2000" dirty="0"/>
              <a:t> ==</a:t>
            </a:r>
            <a:r>
              <a:rPr lang="en-GB" sz="2000" dirty="0" err="1"/>
              <a:t>Move_Key_UP</a:t>
            </a:r>
            <a:r>
              <a:rPr lang="en-GB" sz="2000" dirty="0" smtClean="0"/>
              <a:t>){</a:t>
            </a:r>
            <a:endParaRPr lang="en-GB" sz="2000" dirty="0"/>
          </a:p>
          <a:p>
            <a:r>
              <a:rPr lang="en-GB" sz="2000" dirty="0"/>
              <a:t>1. Change the player direction to north</a:t>
            </a:r>
          </a:p>
          <a:p>
            <a:r>
              <a:rPr lang="en-GB" sz="2000" dirty="0"/>
              <a:t>2. Move the player with constant velocity to the </a:t>
            </a:r>
            <a:r>
              <a:rPr lang="en-GB" sz="2000" dirty="0" smtClean="0"/>
              <a:t>north}</a:t>
            </a:r>
            <a:endParaRPr lang="en-GB" sz="2000" dirty="0"/>
          </a:p>
          <a:p>
            <a:r>
              <a:rPr lang="en-GB" sz="2000" dirty="0"/>
              <a:t>Else {</a:t>
            </a:r>
          </a:p>
          <a:p>
            <a:r>
              <a:rPr lang="en-GB" sz="2000" dirty="0"/>
              <a:t>1. Change the player direction to south</a:t>
            </a:r>
          </a:p>
          <a:p>
            <a:r>
              <a:rPr lang="en-GB" sz="2000" dirty="0"/>
              <a:t>2. Move the player with constant velocity to the </a:t>
            </a:r>
            <a:r>
              <a:rPr lang="en-GB" sz="2000" dirty="0" smtClean="0"/>
              <a:t>south}}}</a:t>
            </a:r>
            <a:endParaRPr lang="en-GB" sz="2000" dirty="0"/>
          </a:p>
          <a:p>
            <a:endParaRPr lang="en-GB" dirty="0"/>
          </a:p>
          <a:p>
            <a:endParaRPr lang="en-GB" dirty="0"/>
          </a:p>
        </p:txBody>
      </p:sp>
    </p:spTree>
    <p:extLst>
      <p:ext uri="{BB962C8B-B14F-4D97-AF65-F5344CB8AC3E}">
        <p14:creationId xmlns="" xmlns:p14="http://schemas.microsoft.com/office/powerpoint/2010/main" val="3108017891"/>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990600" y="381000"/>
            <a:ext cx="7141464" cy="6863417"/>
          </a:xfrm>
          <a:prstGeom prst="rect">
            <a:avLst/>
          </a:prstGeom>
          <a:noFill/>
        </p:spPr>
        <p:txBody>
          <a:bodyPr wrap="square" rtlCol="0">
            <a:spAutoFit/>
          </a:bodyPr>
          <a:lstStyle/>
          <a:p>
            <a:r>
              <a:rPr lang="en-GB" sz="2000" dirty="0" smtClean="0"/>
              <a:t>Void </a:t>
            </a:r>
            <a:r>
              <a:rPr lang="en-GB" sz="2000" dirty="0" err="1"/>
              <a:t>playerStandStill</a:t>
            </a:r>
            <a:r>
              <a:rPr lang="en-GB" sz="2000" dirty="0" smtClean="0"/>
              <a:t>(){</a:t>
            </a:r>
            <a:endParaRPr lang="en-GB" sz="2000" dirty="0"/>
          </a:p>
          <a:p>
            <a:r>
              <a:rPr lang="en-GB" sz="2000" dirty="0"/>
              <a:t>If(!</a:t>
            </a:r>
            <a:r>
              <a:rPr lang="en-GB" sz="2000" dirty="0" err="1"/>
              <a:t>Move_key_pressed</a:t>
            </a:r>
            <a:r>
              <a:rPr lang="en-GB" sz="2000" dirty="0" smtClean="0"/>
              <a:t>){</a:t>
            </a:r>
            <a:endParaRPr lang="en-GB" sz="2000" dirty="0"/>
          </a:p>
          <a:p>
            <a:r>
              <a:rPr lang="en-GB" sz="2000" dirty="0"/>
              <a:t>1. Maintain current </a:t>
            </a:r>
            <a:r>
              <a:rPr lang="en-GB" sz="2000" dirty="0" smtClean="0"/>
              <a:t>position}}</a:t>
            </a:r>
            <a:endParaRPr lang="en-GB" sz="2000" dirty="0"/>
          </a:p>
          <a:p>
            <a:endParaRPr lang="en-GB" sz="2000" dirty="0" smtClean="0"/>
          </a:p>
          <a:p>
            <a:r>
              <a:rPr lang="en-GB" sz="2000" dirty="0" smtClean="0"/>
              <a:t>Void </a:t>
            </a:r>
            <a:r>
              <a:rPr lang="en-GB" sz="2000" dirty="0" err="1"/>
              <a:t>playerJump</a:t>
            </a:r>
            <a:r>
              <a:rPr lang="en-GB" sz="2000" dirty="0" smtClean="0"/>
              <a:t>(){</a:t>
            </a:r>
            <a:endParaRPr lang="en-GB" sz="2000" dirty="0"/>
          </a:p>
          <a:p>
            <a:r>
              <a:rPr lang="en-GB" sz="2000" dirty="0"/>
              <a:t>If(</a:t>
            </a:r>
            <a:r>
              <a:rPr lang="en-GB" sz="2000" dirty="0" err="1"/>
              <a:t>Jump_Key_Pressed</a:t>
            </a:r>
            <a:r>
              <a:rPr lang="en-GB" sz="2000" dirty="0" smtClean="0"/>
              <a:t>){</a:t>
            </a:r>
            <a:endParaRPr lang="en-GB" sz="2000" dirty="0"/>
          </a:p>
          <a:p>
            <a:pPr lvl="0"/>
            <a:r>
              <a:rPr lang="en-GB" sz="2000" dirty="0"/>
              <a:t>Change the player position in the z direction</a:t>
            </a:r>
          </a:p>
          <a:p>
            <a:pPr lvl="0"/>
            <a:r>
              <a:rPr lang="en-GB" sz="2000" dirty="0"/>
              <a:t>Continuously increase the player velocity in the </a:t>
            </a:r>
            <a:r>
              <a:rPr lang="en-GB" sz="2000" dirty="0" smtClean="0"/>
              <a:t>z-direction}}</a:t>
            </a:r>
            <a:endParaRPr lang="en-GB" sz="2000" dirty="0"/>
          </a:p>
          <a:p>
            <a:endParaRPr lang="en-GB" sz="2000" dirty="0" smtClean="0"/>
          </a:p>
          <a:p>
            <a:r>
              <a:rPr lang="en-GB" sz="2000" dirty="0" smtClean="0"/>
              <a:t>Void </a:t>
            </a:r>
            <a:r>
              <a:rPr lang="en-GB" sz="2000" dirty="0" err="1"/>
              <a:t>playerShoot</a:t>
            </a:r>
            <a:r>
              <a:rPr lang="en-GB" sz="2000" dirty="0" smtClean="0"/>
              <a:t>(){</a:t>
            </a:r>
            <a:endParaRPr lang="en-GB" sz="2000" dirty="0"/>
          </a:p>
          <a:p>
            <a:r>
              <a:rPr lang="en-GB" sz="2000" dirty="0"/>
              <a:t>If (</a:t>
            </a:r>
            <a:r>
              <a:rPr lang="en-GB" sz="2000" dirty="0" err="1"/>
              <a:t>shoot_Key_Pressed</a:t>
            </a:r>
            <a:r>
              <a:rPr lang="en-GB" sz="2000" dirty="0" smtClean="0"/>
              <a:t>){</a:t>
            </a:r>
            <a:endParaRPr lang="en-GB" sz="2000" dirty="0"/>
          </a:p>
          <a:p>
            <a:r>
              <a:rPr lang="en-GB" sz="2000" dirty="0"/>
              <a:t>If (</a:t>
            </a:r>
            <a:r>
              <a:rPr lang="en-GB" sz="2000" dirty="0" err="1"/>
              <a:t>Selected_Weapon</a:t>
            </a:r>
            <a:r>
              <a:rPr lang="en-GB" sz="2000" dirty="0"/>
              <a:t>==­­sword</a:t>
            </a:r>
            <a:r>
              <a:rPr lang="en-GB" sz="2000" dirty="0" smtClean="0"/>
              <a:t>){</a:t>
            </a:r>
            <a:endParaRPr lang="en-GB" sz="2000" dirty="0"/>
          </a:p>
          <a:p>
            <a:r>
              <a:rPr lang="en-GB" sz="2000" dirty="0"/>
              <a:t>1. Aim at the enemy</a:t>
            </a:r>
          </a:p>
          <a:p>
            <a:r>
              <a:rPr lang="en-GB" sz="2000" dirty="0"/>
              <a:t>2. </a:t>
            </a:r>
            <a:r>
              <a:rPr lang="en-GB" sz="2000" dirty="0" err="1"/>
              <a:t>playerSwingSword</a:t>
            </a:r>
            <a:r>
              <a:rPr lang="en-GB" sz="2000" dirty="0" smtClean="0"/>
              <a:t>();}</a:t>
            </a:r>
            <a:endParaRPr lang="en-GB" sz="2000" dirty="0"/>
          </a:p>
          <a:p>
            <a:r>
              <a:rPr lang="en-GB" sz="2000" dirty="0"/>
              <a:t>Else if (</a:t>
            </a:r>
            <a:r>
              <a:rPr lang="en-GB" sz="2000" dirty="0" err="1"/>
              <a:t>Selected_Weapon</a:t>
            </a:r>
            <a:r>
              <a:rPr lang="en-GB" sz="2000" dirty="0"/>
              <a:t>==spear</a:t>
            </a:r>
            <a:r>
              <a:rPr lang="en-GB" sz="2000" dirty="0" smtClean="0"/>
              <a:t>){</a:t>
            </a:r>
            <a:endParaRPr lang="en-GB" sz="2000" dirty="0"/>
          </a:p>
          <a:p>
            <a:r>
              <a:rPr lang="en-GB" sz="2000" dirty="0"/>
              <a:t>1. Aim at the enemy</a:t>
            </a:r>
          </a:p>
          <a:p>
            <a:r>
              <a:rPr lang="en-GB" sz="2000" dirty="0"/>
              <a:t>2. </a:t>
            </a:r>
            <a:r>
              <a:rPr lang="en-GB" sz="2000" dirty="0" err="1"/>
              <a:t>playerThroughSpear</a:t>
            </a:r>
            <a:r>
              <a:rPr lang="en-GB" sz="2000" dirty="0" smtClean="0"/>
              <a:t>();}</a:t>
            </a:r>
            <a:endParaRPr lang="en-GB" sz="2000" dirty="0"/>
          </a:p>
          <a:p>
            <a:r>
              <a:rPr lang="en-GB" sz="2000" dirty="0"/>
              <a:t>Else if (</a:t>
            </a:r>
            <a:r>
              <a:rPr lang="en-GB" sz="2000" dirty="0" err="1"/>
              <a:t>Selected_Weapon</a:t>
            </a:r>
            <a:r>
              <a:rPr lang="en-GB" sz="2000" dirty="0"/>
              <a:t>==</a:t>
            </a:r>
            <a:r>
              <a:rPr lang="en-GB" sz="2000" dirty="0" err="1"/>
              <a:t>shotGun</a:t>
            </a:r>
            <a:r>
              <a:rPr lang="en-GB" sz="2000" dirty="0" smtClean="0"/>
              <a:t>){</a:t>
            </a:r>
            <a:endParaRPr lang="en-GB" sz="2000" dirty="0"/>
          </a:p>
          <a:p>
            <a:pPr lvl="0"/>
            <a:r>
              <a:rPr lang="en-GB" sz="2000" dirty="0"/>
              <a:t>Aim at the enemy</a:t>
            </a:r>
          </a:p>
          <a:p>
            <a:pPr lvl="0"/>
            <a:r>
              <a:rPr lang="en-GB" sz="2000" dirty="0"/>
              <a:t> </a:t>
            </a:r>
            <a:r>
              <a:rPr lang="en-GB" sz="2000" dirty="0" err="1"/>
              <a:t>playerShotGun</a:t>
            </a:r>
            <a:r>
              <a:rPr lang="en-GB" sz="2000" dirty="0"/>
              <a:t>();</a:t>
            </a:r>
          </a:p>
          <a:p>
            <a:r>
              <a:rPr lang="en-GB" sz="2000" dirty="0"/>
              <a:t>}}}</a:t>
            </a:r>
          </a:p>
          <a:p>
            <a:endParaRPr lang="en-GB" sz="2000" dirty="0"/>
          </a:p>
        </p:txBody>
      </p:sp>
    </p:spTree>
    <p:extLst>
      <p:ext uri="{BB962C8B-B14F-4D97-AF65-F5344CB8AC3E}">
        <p14:creationId xmlns="" xmlns:p14="http://schemas.microsoft.com/office/powerpoint/2010/main" val="2583754643"/>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457200"/>
            <a:ext cx="7772400" cy="1470025"/>
          </a:xfrm>
        </p:spPr>
        <p:txBody>
          <a:bodyPr/>
          <a:lstStyle/>
          <a:p>
            <a:r>
              <a:rPr lang="en-US" dirty="0" smtClean="0"/>
              <a:t>LEVEL-7</a:t>
            </a:r>
            <a:br>
              <a:rPr lang="en-US" dirty="0" smtClean="0"/>
            </a:br>
            <a:r>
              <a:rPr lang="en-US" dirty="0" smtClean="0"/>
              <a:t>War of the Mount </a:t>
            </a:r>
            <a:r>
              <a:rPr lang="en-US" dirty="0" err="1" smtClean="0"/>
              <a:t>Belah</a:t>
            </a:r>
            <a:endParaRPr lang="en-US" dirty="0"/>
          </a:p>
        </p:txBody>
      </p:sp>
      <p:sp>
        <p:nvSpPr>
          <p:cNvPr id="3" name="Subtitle 2"/>
          <p:cNvSpPr>
            <a:spLocks noGrp="1"/>
          </p:cNvSpPr>
          <p:nvPr>
            <p:ph type="subTitle" idx="1"/>
          </p:nvPr>
        </p:nvSpPr>
        <p:spPr/>
        <p:txBody>
          <a:bodyPr/>
          <a:lstStyle/>
          <a:p>
            <a:r>
              <a:rPr lang="en-US" dirty="0" err="1" smtClean="0"/>
              <a:t>Bereket</a:t>
            </a:r>
            <a:r>
              <a:rPr lang="en-US" dirty="0" smtClean="0"/>
              <a:t> G/</a:t>
            </a:r>
            <a:r>
              <a:rPr lang="en-US" dirty="0" err="1" smtClean="0"/>
              <a:t>mariam</a:t>
            </a:r>
            <a:endParaRPr lang="en-US" dirty="0"/>
          </a:p>
        </p:txBody>
      </p:sp>
      <p:sp>
        <p:nvSpPr>
          <p:cNvPr id="4" name="Title 1"/>
          <p:cNvSpPr txBox="1">
            <a:spLocks/>
          </p:cNvSpPr>
          <p:nvPr/>
        </p:nvSpPr>
        <p:spPr>
          <a:xfrm>
            <a:off x="838200" y="2282825"/>
            <a:ext cx="7772400" cy="147002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mtClean="0"/>
              <a:t>Game Mechanics</a:t>
            </a:r>
            <a:br>
              <a:rPr lang="en-US" smtClean="0"/>
            </a:br>
            <a:r>
              <a:rPr lang="en-US" smtClean="0"/>
              <a:t>(</a:t>
            </a:r>
            <a:r>
              <a:rPr lang="en-US" b="1" smtClean="0"/>
              <a:t>Graphics Perspective</a:t>
            </a:r>
            <a:r>
              <a:rPr lang="en-US" smtClean="0"/>
              <a:t>)</a:t>
            </a:r>
            <a:endParaRPr lang="en-US" dirty="0"/>
          </a:p>
        </p:txBody>
      </p:sp>
    </p:spTree>
    <p:extLst>
      <p:ext uri="{BB962C8B-B14F-4D97-AF65-F5344CB8AC3E}">
        <p14:creationId xmlns:p14="http://schemas.microsoft.com/office/powerpoint/2010/main" xmlns="" val="2848816977"/>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Overview</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Environment</a:t>
            </a:r>
          </a:p>
          <a:p>
            <a:pPr lvl="1"/>
            <a:r>
              <a:rPr lang="en-US" dirty="0" smtClean="0"/>
              <a:t>place of war :around Mount “</a:t>
            </a:r>
            <a:r>
              <a:rPr lang="en-US" dirty="0" err="1" smtClean="0"/>
              <a:t>Belah</a:t>
            </a:r>
            <a:r>
              <a:rPr lang="en-US" dirty="0" smtClean="0"/>
              <a:t>”</a:t>
            </a:r>
          </a:p>
          <a:p>
            <a:pPr lvl="1"/>
            <a:r>
              <a:rPr lang="en-US" dirty="0" smtClean="0"/>
              <a:t>Landscape: mountain</a:t>
            </a:r>
          </a:p>
          <a:p>
            <a:pPr lvl="1"/>
            <a:r>
              <a:rPr lang="en-US" dirty="0" smtClean="0"/>
              <a:t>On the day of the war : there was a rain</a:t>
            </a:r>
          </a:p>
          <a:p>
            <a:pPr lvl="1"/>
            <a:r>
              <a:rPr lang="en-US" dirty="0" smtClean="0"/>
              <a:t>Tents on both side</a:t>
            </a:r>
          </a:p>
          <a:p>
            <a:pPr marL="457200" lvl="1" indent="0">
              <a:buNone/>
            </a:pPr>
            <a:endParaRPr lang="en-US" dirty="0" smtClean="0"/>
          </a:p>
          <a:p>
            <a:r>
              <a:rPr lang="en-US" dirty="0" smtClean="0"/>
              <a:t> Overview</a:t>
            </a:r>
          </a:p>
          <a:p>
            <a:pPr lvl="1"/>
            <a:r>
              <a:rPr lang="en-US" dirty="0" smtClean="0"/>
              <a:t>King </a:t>
            </a:r>
            <a:r>
              <a:rPr lang="en-US" dirty="0" err="1" smtClean="0"/>
              <a:t>Teklehaimanot</a:t>
            </a:r>
            <a:r>
              <a:rPr lang="en-US" dirty="0" smtClean="0"/>
              <a:t> of </a:t>
            </a:r>
            <a:r>
              <a:rPr lang="en-US" dirty="0" err="1" smtClean="0"/>
              <a:t>Gojjam</a:t>
            </a:r>
            <a:r>
              <a:rPr lang="en-US" dirty="0" smtClean="0"/>
              <a:t> vs. </a:t>
            </a:r>
            <a:r>
              <a:rPr lang="en-US" dirty="0" err="1" smtClean="0"/>
              <a:t>Baratarie</a:t>
            </a:r>
            <a:r>
              <a:rPr lang="en-US" dirty="0" smtClean="0"/>
              <a:t> of Italy</a:t>
            </a:r>
          </a:p>
          <a:p>
            <a:pPr lvl="1"/>
            <a:r>
              <a:rPr lang="en-US" dirty="0" smtClean="0"/>
              <a:t>The last level of the battle of Adwa</a:t>
            </a:r>
          </a:p>
          <a:p>
            <a:pPr lvl="1"/>
            <a:r>
              <a:rPr lang="en-US" dirty="0" smtClean="0"/>
              <a:t>The </a:t>
            </a:r>
            <a:r>
              <a:rPr lang="en-US" dirty="0" err="1"/>
              <a:t>Baratieri</a:t>
            </a:r>
            <a:r>
              <a:rPr lang="en-US" dirty="0" smtClean="0"/>
              <a:t> forces are </a:t>
            </a:r>
            <a:r>
              <a:rPr lang="en-US" dirty="0" err="1" smtClean="0"/>
              <a:t>weakned</a:t>
            </a:r>
            <a:r>
              <a:rPr lang="en-US" dirty="0" smtClean="0"/>
              <a:t> and fewer in number</a:t>
            </a:r>
          </a:p>
          <a:p>
            <a:pPr marL="457200" lvl="1" indent="0">
              <a:buNone/>
            </a:pPr>
            <a:endParaRPr lang="en-US" dirty="0" smtClean="0"/>
          </a:p>
          <a:p>
            <a:pPr lvl="1"/>
            <a:endParaRPr lang="en-US" dirty="0"/>
          </a:p>
          <a:p>
            <a:pPr lvl="1"/>
            <a:endParaRPr lang="en-US" dirty="0" smtClean="0"/>
          </a:p>
          <a:p>
            <a:endParaRPr lang="en-US" dirty="0"/>
          </a:p>
        </p:txBody>
      </p:sp>
    </p:spTree>
    <p:extLst>
      <p:ext uri="{BB962C8B-B14F-4D97-AF65-F5344CB8AC3E}">
        <p14:creationId xmlns:p14="http://schemas.microsoft.com/office/powerpoint/2010/main" xmlns="" val="12693922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Rectangle 3"/>
          <p:cNvSpPr>
            <a:spLocks noChangeArrowheads="1"/>
          </p:cNvSpPr>
          <p:nvPr/>
        </p:nvSpPr>
        <p:spPr bwMode="auto">
          <a:xfrm>
            <a:off x="0" y="457200"/>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24" name="TextBox 23"/>
          <p:cNvSpPr txBox="1"/>
          <p:nvPr/>
        </p:nvSpPr>
        <p:spPr>
          <a:xfrm>
            <a:off x="836036" y="512399"/>
            <a:ext cx="7622600" cy="923330"/>
          </a:xfrm>
          <a:prstGeom prst="rect">
            <a:avLst/>
          </a:prstGeom>
          <a:noFill/>
        </p:spPr>
        <p:txBody>
          <a:bodyPr wrap="none" rtlCol="0">
            <a:spAutoFit/>
          </a:bodyPr>
          <a:lstStyle/>
          <a:p>
            <a:r>
              <a:rPr lang="en-US" sz="5400" b="1" u="sng" dirty="0" smtClean="0">
                <a:latin typeface="Algerian" pitchFamily="82" charset="0"/>
              </a:rPr>
              <a:t>The Game Simulation</a:t>
            </a:r>
            <a:endParaRPr lang="en-US" sz="5400" b="1" u="sng" dirty="0">
              <a:latin typeface="Algerian" pitchFamily="82" charset="0"/>
            </a:endParaRPr>
          </a:p>
        </p:txBody>
      </p:sp>
      <p:sp>
        <p:nvSpPr>
          <p:cNvPr id="15" name="TextBox 14"/>
          <p:cNvSpPr txBox="1"/>
          <p:nvPr/>
        </p:nvSpPr>
        <p:spPr>
          <a:xfrm>
            <a:off x="1277655" y="1377863"/>
            <a:ext cx="7214992" cy="2308324"/>
          </a:xfrm>
          <a:prstGeom prst="rect">
            <a:avLst/>
          </a:prstGeom>
          <a:noFill/>
        </p:spPr>
        <p:txBody>
          <a:bodyPr wrap="square" rtlCol="0">
            <a:spAutoFit/>
          </a:bodyPr>
          <a:lstStyle/>
          <a:p>
            <a:r>
              <a:rPr lang="en-US" sz="2000" dirty="0" smtClean="0">
                <a:latin typeface="Times New Roman" pitchFamily="18" charset="0"/>
                <a:cs typeface="Times New Roman" pitchFamily="18" charset="0"/>
              </a:rPr>
              <a:t>The simulation is the heart of the game itself. This component realizes the virtual world of the game and maintains the rules of the game. The simulation control module receives player input information from the game engine and passes it to </a:t>
            </a:r>
            <a:r>
              <a:rPr lang="en-US" sz="2000" b="1" dirty="0" smtClean="0">
                <a:latin typeface="Times New Roman" pitchFamily="18" charset="0"/>
                <a:cs typeface="Times New Roman" pitchFamily="18" charset="0"/>
              </a:rPr>
              <a:t>The Player AI</a:t>
            </a:r>
            <a:r>
              <a:rPr lang="en-US" sz="2000" dirty="0" smtClean="0">
                <a:latin typeface="Times New Roman" pitchFamily="18" charset="0"/>
                <a:cs typeface="Times New Roman" pitchFamily="18" charset="0"/>
              </a:rPr>
              <a:t>, </a:t>
            </a:r>
            <a:r>
              <a:rPr lang="en-US" sz="2000" b="1" dirty="0" smtClean="0">
                <a:latin typeface="Times New Roman" pitchFamily="18" charset="0"/>
                <a:cs typeface="Times New Roman" pitchFamily="18" charset="0"/>
              </a:rPr>
              <a:t>The Enemies AI</a:t>
            </a:r>
            <a:r>
              <a:rPr lang="en-US" sz="2000" dirty="0" smtClean="0">
                <a:latin typeface="Times New Roman" pitchFamily="18" charset="0"/>
                <a:cs typeface="Times New Roman" pitchFamily="18" charset="0"/>
              </a:rPr>
              <a:t>, </a:t>
            </a:r>
            <a:r>
              <a:rPr lang="en-US" sz="2000" b="1" dirty="0" smtClean="0">
                <a:latin typeface="Times New Roman" pitchFamily="18" charset="0"/>
                <a:cs typeface="Times New Roman" pitchFamily="18" charset="0"/>
              </a:rPr>
              <a:t>The </a:t>
            </a:r>
            <a:r>
              <a:rPr lang="en-US" sz="2000" b="1" dirty="0" err="1" smtClean="0">
                <a:latin typeface="Times New Roman" pitchFamily="18" charset="0"/>
                <a:cs typeface="Times New Roman" pitchFamily="18" charset="0"/>
              </a:rPr>
              <a:t>Bot</a:t>
            </a:r>
            <a:r>
              <a:rPr lang="en-US" sz="2000" b="1" dirty="0" smtClean="0">
                <a:latin typeface="Times New Roman" pitchFamily="18" charset="0"/>
                <a:cs typeface="Times New Roman" pitchFamily="18" charset="0"/>
              </a:rPr>
              <a:t> AI module</a:t>
            </a:r>
            <a:r>
              <a:rPr lang="en-US" sz="2000" dirty="0" smtClean="0">
                <a:latin typeface="Times New Roman" pitchFamily="18" charset="0"/>
                <a:cs typeface="Times New Roman" pitchFamily="18" charset="0"/>
              </a:rPr>
              <a:t>, </a:t>
            </a:r>
            <a:r>
              <a:rPr lang="en-US" sz="2000" b="1" dirty="0" smtClean="0">
                <a:latin typeface="Times New Roman" pitchFamily="18" charset="0"/>
                <a:cs typeface="Times New Roman" pitchFamily="18" charset="0"/>
              </a:rPr>
              <a:t>The Game Logic</a:t>
            </a:r>
            <a:r>
              <a:rPr lang="en-US" sz="2000" dirty="0" smtClean="0">
                <a:latin typeface="Times New Roman" pitchFamily="18" charset="0"/>
                <a:cs typeface="Times New Roman" pitchFamily="18" charset="0"/>
              </a:rPr>
              <a:t> or to </a:t>
            </a:r>
            <a:r>
              <a:rPr lang="en-US" sz="2000" b="1" dirty="0" smtClean="0">
                <a:latin typeface="Times New Roman" pitchFamily="18" charset="0"/>
                <a:cs typeface="Times New Roman" pitchFamily="18" charset="0"/>
              </a:rPr>
              <a:t>The Physics.</a:t>
            </a:r>
            <a:endParaRPr lang="en-US" sz="2000" dirty="0" smtClean="0">
              <a:latin typeface="Times New Roman" pitchFamily="18" charset="0"/>
              <a:cs typeface="Times New Roman" pitchFamily="18" charset="0"/>
            </a:endParaRPr>
          </a:p>
          <a:p>
            <a:r>
              <a:rPr lang="en-US" sz="2400" dirty="0" smtClean="0">
                <a:latin typeface="Times New Roman" pitchFamily="18" charset="0"/>
                <a:ea typeface="Calibri" pitchFamily="34" charset="0"/>
                <a:cs typeface="Times New Roman" pitchFamily="18" charset="0"/>
              </a:rPr>
              <a:t>.</a:t>
            </a:r>
            <a:endParaRPr lang="en-US" sz="2400" dirty="0">
              <a:latin typeface="Times New Roman" pitchFamily="18" charset="0"/>
              <a:cs typeface="Times New Roman" pitchFamily="18" charset="0"/>
            </a:endParaRPr>
          </a:p>
        </p:txBody>
      </p:sp>
      <p:sp>
        <p:nvSpPr>
          <p:cNvPr id="1025" name="Rectangle 1"/>
          <p:cNvSpPr>
            <a:spLocks noChangeArrowheads="1"/>
          </p:cNvSpPr>
          <p:nvPr/>
        </p:nvSpPr>
        <p:spPr bwMode="auto">
          <a:xfrm>
            <a:off x="1211894" y="1979112"/>
            <a:ext cx="6745265" cy="52322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tabLst>
                <a:tab pos="2324100" algn="l"/>
              </a:tabLst>
            </a:pPr>
            <a:r>
              <a:rPr lang="en-US" sz="2800" dirty="0" smtClean="0">
                <a:latin typeface="Times New Roman" pitchFamily="18" charset="0"/>
                <a:ea typeface="Calibri" pitchFamily="34" charset="0"/>
                <a:cs typeface="Times New Roman" pitchFamily="18" charset="0"/>
              </a:rPr>
              <a:t> </a:t>
            </a:r>
            <a:endParaRPr kumimoji="0" lang="en-US" sz="4000" i="0" u="none" strike="noStrike" cap="none" normalizeH="0" baseline="0" dirty="0" smtClean="0">
              <a:ln>
                <a:noFill/>
              </a:ln>
              <a:solidFill>
                <a:schemeClr val="tx1"/>
              </a:solidFill>
              <a:effectLst/>
              <a:latin typeface="Times New Roman" pitchFamily="18" charset="0"/>
              <a:cs typeface="Times New Roman" pitchFamily="18" charset="0"/>
            </a:endParaRPr>
          </a:p>
        </p:txBody>
      </p:sp>
      <p:pic>
        <p:nvPicPr>
          <p:cNvPr id="11" name="Picture 10" descr="Simulation_.PNG"/>
          <p:cNvPicPr>
            <a:picLocks noChangeAspect="1"/>
          </p:cNvPicPr>
          <p:nvPr/>
        </p:nvPicPr>
        <p:blipFill>
          <a:blip r:embed="rId2"/>
          <a:stretch>
            <a:fillRect/>
          </a:stretch>
        </p:blipFill>
        <p:spPr>
          <a:xfrm>
            <a:off x="1676400" y="3276600"/>
            <a:ext cx="5943755" cy="3106697"/>
          </a:xfrm>
          <a:prstGeom prst="rect">
            <a:avLst/>
          </a:prstGeom>
        </p:spPr>
      </p:pic>
    </p:spTree>
    <p:extLst>
      <p:ext uri="{BB962C8B-B14F-4D97-AF65-F5344CB8AC3E}">
        <p14:creationId xmlns:p14="http://schemas.microsoft.com/office/powerpoint/2010/main" xmlns="" val="283865684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animScale>
                                      <p:cBhvr>
                                        <p:cTn id="7" dur="1000" decel="50000" fill="hold">
                                          <p:stCondLst>
                                            <p:cond delay="0"/>
                                          </p:stCondLst>
                                        </p:cTn>
                                        <p:tgtEl>
                                          <p:spTgt spid="24"/>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24"/>
                                        </p:tgtEl>
                                        <p:attrNameLst>
                                          <p:attrName>ppt_x</p:attrName>
                                          <p:attrName>ppt_y</p:attrName>
                                        </p:attrNameLst>
                                      </p:cBhvr>
                                    </p:animMotion>
                                    <p:animEffect transition="in" filter="fade">
                                      <p:cBhvr>
                                        <p:cTn id="9" dur="1000"/>
                                        <p:tgtEl>
                                          <p:spTgt spid="24"/>
                                        </p:tgtEl>
                                      </p:cBhvr>
                                    </p:animEffect>
                                  </p:childTnLst>
                                </p:cTn>
                              </p:par>
                            </p:childTnLst>
                          </p:cTn>
                        </p:par>
                      </p:childTnLst>
                    </p:cTn>
                  </p:par>
                  <p:par>
                    <p:cTn id="10" fill="hold">
                      <p:stCondLst>
                        <p:cond delay="indefinite"/>
                      </p:stCondLst>
                      <p:childTnLst>
                        <p:par>
                          <p:cTn id="11" fill="hold">
                            <p:stCondLst>
                              <p:cond delay="0"/>
                            </p:stCondLst>
                            <p:childTnLst>
                              <p:par>
                                <p:cTn id="12" presetID="52" presetClass="entr" presetSubtype="0" fill="hold" grpId="0" nodeType="clickEffect">
                                  <p:stCondLst>
                                    <p:cond delay="0"/>
                                  </p:stCondLst>
                                  <p:childTnLst>
                                    <p:set>
                                      <p:cBhvr>
                                        <p:cTn id="13" dur="1" fill="hold">
                                          <p:stCondLst>
                                            <p:cond delay="0"/>
                                          </p:stCondLst>
                                        </p:cTn>
                                        <p:tgtEl>
                                          <p:spTgt spid="15"/>
                                        </p:tgtEl>
                                        <p:attrNameLst>
                                          <p:attrName>style.visibility</p:attrName>
                                        </p:attrNameLst>
                                      </p:cBhvr>
                                      <p:to>
                                        <p:strVal val="visible"/>
                                      </p:to>
                                    </p:set>
                                    <p:animScale>
                                      <p:cBhvr>
                                        <p:cTn id="14" dur="1000" decel="50000" fill="hold">
                                          <p:stCondLst>
                                            <p:cond delay="0"/>
                                          </p:stCondLst>
                                        </p:cTn>
                                        <p:tgtEl>
                                          <p:spTgt spid="15"/>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5" dur="1000" decel="50000" fill="hold">
                                          <p:stCondLst>
                                            <p:cond delay="0"/>
                                          </p:stCondLst>
                                        </p:cTn>
                                        <p:tgtEl>
                                          <p:spTgt spid="15"/>
                                        </p:tgtEl>
                                        <p:attrNameLst>
                                          <p:attrName>ppt_x</p:attrName>
                                          <p:attrName>ppt_y</p:attrName>
                                        </p:attrNameLst>
                                      </p:cBhvr>
                                    </p:animMotion>
                                    <p:animEffect transition="in" filter="fade">
                                      <p:cBhvr>
                                        <p:cTn id="16" dur="1000"/>
                                        <p:tgtEl>
                                          <p:spTgt spid="15"/>
                                        </p:tgtEl>
                                      </p:cBhvr>
                                    </p:animEffect>
                                  </p:childTnLst>
                                </p:cTn>
                              </p:par>
                            </p:childTnLst>
                          </p:cTn>
                        </p:par>
                        <p:par>
                          <p:cTn id="17" fill="hold">
                            <p:stCondLst>
                              <p:cond delay="1000"/>
                            </p:stCondLst>
                            <p:childTnLst>
                              <p:par>
                                <p:cTn id="18" presetID="52" presetClass="entr" presetSubtype="0" fill="hold" nodeType="afterEffect">
                                  <p:stCondLst>
                                    <p:cond delay="0"/>
                                  </p:stCondLst>
                                  <p:childTnLst>
                                    <p:set>
                                      <p:cBhvr>
                                        <p:cTn id="19" dur="1" fill="hold">
                                          <p:stCondLst>
                                            <p:cond delay="0"/>
                                          </p:stCondLst>
                                        </p:cTn>
                                        <p:tgtEl>
                                          <p:spTgt spid="11"/>
                                        </p:tgtEl>
                                        <p:attrNameLst>
                                          <p:attrName>style.visibility</p:attrName>
                                        </p:attrNameLst>
                                      </p:cBhvr>
                                      <p:to>
                                        <p:strVal val="visible"/>
                                      </p:to>
                                    </p:set>
                                    <p:animScale>
                                      <p:cBhvr>
                                        <p:cTn id="20" dur="2000" decel="50000" fill="hold">
                                          <p:stCondLst>
                                            <p:cond delay="0"/>
                                          </p:stCondLst>
                                        </p:cTn>
                                        <p:tgtEl>
                                          <p:spTgt spid="11"/>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1" dur="2000" decel="50000" fill="hold">
                                          <p:stCondLst>
                                            <p:cond delay="0"/>
                                          </p:stCondLst>
                                        </p:cTn>
                                        <p:tgtEl>
                                          <p:spTgt spid="11"/>
                                        </p:tgtEl>
                                        <p:attrNameLst>
                                          <p:attrName>ppt_x</p:attrName>
                                          <p:attrName>ppt_y</p:attrName>
                                        </p:attrNameLst>
                                      </p:cBhvr>
                                    </p:animMotion>
                                    <p:animEffect transition="in" filter="fade">
                                      <p:cBhvr>
                                        <p:cTn id="22" dur="2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15"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Design challenge</a:t>
            </a:r>
            <a:br>
              <a:rPr lang="en-US" dirty="0" smtClean="0"/>
            </a:br>
            <a:endParaRPr lang="en-US" dirty="0"/>
          </a:p>
        </p:txBody>
      </p:sp>
      <p:sp>
        <p:nvSpPr>
          <p:cNvPr id="3" name="Content Placeholder 2"/>
          <p:cNvSpPr>
            <a:spLocks noGrp="1"/>
          </p:cNvSpPr>
          <p:nvPr>
            <p:ph idx="1"/>
          </p:nvPr>
        </p:nvSpPr>
        <p:spPr/>
        <p:txBody>
          <a:bodyPr>
            <a:normAutofit lnSpcReduction="10000"/>
          </a:bodyPr>
          <a:lstStyle/>
          <a:p>
            <a:r>
              <a:rPr lang="en-US" dirty="0" smtClean="0"/>
              <a:t>The level should be hard to play than other levels vs. few soldiers left on the Italian side</a:t>
            </a:r>
          </a:p>
          <a:p>
            <a:r>
              <a:rPr lang="en-US" dirty="0" smtClean="0"/>
              <a:t>Goal: preserve both possibly</a:t>
            </a:r>
          </a:p>
          <a:p>
            <a:r>
              <a:rPr lang="en-US" dirty="0" smtClean="0"/>
              <a:t>Tradeoff</a:t>
            </a:r>
          </a:p>
          <a:p>
            <a:pPr lvl="1"/>
            <a:r>
              <a:rPr lang="en-US" dirty="0" smtClean="0"/>
              <a:t>The historical part of the game will be preserved and fictional stories will be added .</a:t>
            </a:r>
          </a:p>
          <a:p>
            <a:pPr lvl="1"/>
            <a:r>
              <a:rPr lang="en-US" dirty="0" smtClean="0"/>
              <a:t>There will be some mind games to enhance the complexity  cheating</a:t>
            </a:r>
            <a:endParaRPr lang="en-US" dirty="0"/>
          </a:p>
          <a:p>
            <a:pPr lvl="2"/>
            <a:r>
              <a:rPr lang="en-US" dirty="0" smtClean="0"/>
              <a:t>Unlocking, stealing  bombs, contaminating the  Italian soldiers etc.</a:t>
            </a:r>
          </a:p>
        </p:txBody>
      </p:sp>
    </p:spTree>
    <p:extLst>
      <p:ext uri="{BB962C8B-B14F-4D97-AF65-F5344CB8AC3E}">
        <p14:creationId xmlns:p14="http://schemas.microsoft.com/office/powerpoint/2010/main" xmlns="" val="1227404012"/>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Checkpoints </a:t>
            </a:r>
            <a:endParaRPr lang="en-US" dirty="0"/>
          </a:p>
        </p:txBody>
      </p:sp>
      <p:sp>
        <p:nvSpPr>
          <p:cNvPr id="3" name="Content Placeholder 2"/>
          <p:cNvSpPr>
            <a:spLocks noGrp="1"/>
          </p:cNvSpPr>
          <p:nvPr>
            <p:ph idx="1"/>
          </p:nvPr>
        </p:nvSpPr>
        <p:spPr>
          <a:xfrm>
            <a:off x="457200" y="1447800"/>
            <a:ext cx="2819400" cy="4678363"/>
          </a:xfrm>
        </p:spPr>
        <p:txBody>
          <a:bodyPr>
            <a:normAutofit fontScale="47500" lnSpcReduction="20000"/>
          </a:bodyPr>
          <a:lstStyle/>
          <a:p>
            <a:pPr>
              <a:buFont typeface="Wingdings" panose="05000000000000000000" pitchFamily="2" charset="2"/>
              <a:buChar char="q"/>
            </a:pPr>
            <a:r>
              <a:rPr lang="en-US" dirty="0" smtClean="0"/>
              <a:t>There will be four checkpoints </a:t>
            </a:r>
          </a:p>
          <a:p>
            <a:r>
              <a:rPr lang="en-US" dirty="0" smtClean="0"/>
              <a:t>CHEKPOINT-1</a:t>
            </a:r>
          </a:p>
          <a:p>
            <a:pPr lvl="1"/>
            <a:r>
              <a:rPr lang="en-US" dirty="0" smtClean="0"/>
              <a:t>Unlocking, killing the guards, armed with weapon </a:t>
            </a:r>
          </a:p>
          <a:p>
            <a:r>
              <a:rPr lang="en-US" dirty="0" smtClean="0"/>
              <a:t>CHEKPOINT-2</a:t>
            </a:r>
          </a:p>
          <a:p>
            <a:pPr lvl="1"/>
            <a:r>
              <a:rPr lang="en-US" dirty="0" smtClean="0"/>
              <a:t>Killing the 5 armed soldiers  of Italy on the way to the second camp.</a:t>
            </a:r>
          </a:p>
          <a:p>
            <a:r>
              <a:rPr lang="en-US" dirty="0" smtClean="0"/>
              <a:t>CHEKPOINT-3</a:t>
            </a:r>
          </a:p>
          <a:p>
            <a:pPr lvl="1"/>
            <a:r>
              <a:rPr lang="en-US" dirty="0" smtClean="0"/>
              <a:t>Get into the armament tent and steal bomb</a:t>
            </a:r>
          </a:p>
          <a:p>
            <a:pPr lvl="1"/>
            <a:r>
              <a:rPr lang="en-US" dirty="0" smtClean="0"/>
              <a:t>Destroy the second camp and the collection of military cars</a:t>
            </a:r>
          </a:p>
          <a:p>
            <a:r>
              <a:rPr lang="en-US" dirty="0" smtClean="0"/>
              <a:t>CHECKPOINT-4</a:t>
            </a:r>
          </a:p>
          <a:p>
            <a:pPr lvl="1"/>
            <a:r>
              <a:rPr lang="en-US" dirty="0" smtClean="0"/>
              <a:t>Changing dress(dress exactly like the Italian soldier)</a:t>
            </a:r>
          </a:p>
          <a:p>
            <a:pPr lvl="1"/>
            <a:r>
              <a:rPr lang="en-US" dirty="0" smtClean="0"/>
              <a:t>Taking toxic object</a:t>
            </a:r>
          </a:p>
          <a:p>
            <a:pPr lvl="1"/>
            <a:r>
              <a:rPr lang="en-US" dirty="0" smtClean="0"/>
              <a:t>Get into the kitchen and contaminate the dishes to kill around 30 soldiers at once</a:t>
            </a:r>
            <a:endParaRPr lang="en-US" dirty="0"/>
          </a:p>
          <a:p>
            <a:pPr lvl="1"/>
            <a:endParaRPr lang="en-US" dirty="0" smtClean="0"/>
          </a:p>
        </p:txBody>
      </p:sp>
      <p:pic>
        <p:nvPicPr>
          <p:cNvPr id="3139" name="Picture 67" descr="C:\Users\My-pc\Desktop\Archive\PROJECTS\software\Dec15-presentation\Untitled.pn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3334062" y="1219200"/>
            <a:ext cx="5890311" cy="548640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3105322766"/>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457200"/>
            <a:ext cx="7905750" cy="990599"/>
          </a:xfrm>
        </p:spPr>
        <p:txBody>
          <a:bodyPr>
            <a:normAutofit fontScale="90000"/>
          </a:bodyPr>
          <a:lstStyle/>
          <a:p>
            <a:r>
              <a:rPr lang="en-US" b="1" u="sng" dirty="0" smtClean="0"/>
              <a:t>Architecture Views </a:t>
            </a:r>
            <a:r>
              <a:rPr lang="en-US" b="1" dirty="0" smtClean="0"/>
              <a:t>	</a:t>
            </a:r>
            <a:r>
              <a:rPr lang="en-US" sz="2000" b="1" dirty="0" smtClean="0"/>
              <a:t>By: </a:t>
            </a:r>
            <a:r>
              <a:rPr lang="en-US" sz="2000" b="1" dirty="0" err="1" smtClean="0"/>
              <a:t>Sentayehu</a:t>
            </a:r>
            <a:r>
              <a:rPr lang="en-US" sz="2000" b="1" dirty="0" smtClean="0"/>
              <a:t> </a:t>
            </a:r>
            <a:r>
              <a:rPr lang="en-US" dirty="0" smtClean="0"/>
              <a:t/>
            </a:r>
            <a:br>
              <a:rPr lang="en-US" dirty="0" smtClean="0"/>
            </a:br>
            <a:endParaRPr lang="en-US" dirty="0"/>
          </a:p>
        </p:txBody>
      </p:sp>
      <p:sp>
        <p:nvSpPr>
          <p:cNvPr id="3" name="Content Placeholder 2"/>
          <p:cNvSpPr>
            <a:spLocks noGrp="1"/>
          </p:cNvSpPr>
          <p:nvPr>
            <p:ph idx="1"/>
          </p:nvPr>
        </p:nvSpPr>
        <p:spPr>
          <a:xfrm>
            <a:off x="407505" y="808385"/>
            <a:ext cx="8736495" cy="5211416"/>
          </a:xfrm>
        </p:spPr>
        <p:txBody>
          <a:bodyPr numCol="1">
            <a:noAutofit/>
          </a:bodyPr>
          <a:lstStyle/>
          <a:p>
            <a:pPr marL="0" indent="0" algn="just">
              <a:buNone/>
            </a:pPr>
            <a:r>
              <a:rPr lang="en-US" sz="2800" b="1" dirty="0" smtClean="0"/>
              <a:t>What </a:t>
            </a:r>
            <a:r>
              <a:rPr lang="en-US" sz="2800" b="1" dirty="0"/>
              <a:t>are the perspectives to describe the architectural views of the level</a:t>
            </a:r>
            <a:r>
              <a:rPr lang="en-US" sz="2800" b="1" dirty="0" smtClean="0"/>
              <a:t>?</a:t>
            </a:r>
            <a:r>
              <a:rPr lang="en-US" sz="2800" b="1" dirty="0"/>
              <a:t> </a:t>
            </a:r>
            <a:r>
              <a:rPr lang="en-US" sz="2800" b="1" dirty="0" smtClean="0"/>
              <a:t> The answer to that is: Historical back ground </a:t>
            </a:r>
          </a:p>
          <a:p>
            <a:pPr marL="0" lvl="0" indent="0" algn="just">
              <a:buNone/>
            </a:pPr>
            <a:r>
              <a:rPr lang="en-US" b="1" dirty="0" smtClean="0"/>
              <a:t>1) Historical back ground </a:t>
            </a:r>
            <a:endParaRPr lang="en-US" dirty="0" smtClean="0"/>
          </a:p>
          <a:p>
            <a:pPr marL="0" lvl="0" indent="0" algn="just">
              <a:buNone/>
            </a:pPr>
            <a:r>
              <a:rPr lang="en-US" sz="2400" b="1" dirty="0" smtClean="0"/>
              <a:t>A) In </a:t>
            </a:r>
            <a:r>
              <a:rPr lang="en-US" sz="2400" b="1" dirty="0"/>
              <a:t>fighting perspective </a:t>
            </a:r>
            <a:endParaRPr lang="en-US" sz="2400" dirty="0"/>
          </a:p>
          <a:p>
            <a:pPr algn="just"/>
            <a:r>
              <a:rPr lang="en-US" sz="1600" dirty="0"/>
              <a:t>The battle of Adwa can be called a </a:t>
            </a:r>
            <a:r>
              <a:rPr lang="en-US" sz="2000" b="1" dirty="0"/>
              <a:t>meeting engagement</a:t>
            </a:r>
            <a:r>
              <a:rPr lang="en-US" sz="1600" dirty="0"/>
              <a:t>, which is a type of offensive combat. It was a clash of troops of the two sides advancing toward each other. From the outset, both sides attempted to carry out the assigned missions by means of a strategic offensive. </a:t>
            </a:r>
          </a:p>
          <a:p>
            <a:pPr algn="just"/>
            <a:r>
              <a:rPr lang="en-US" sz="1600" dirty="0"/>
              <a:t>T</a:t>
            </a:r>
            <a:r>
              <a:rPr lang="en-US" sz="1600" dirty="0" smtClean="0"/>
              <a:t>he </a:t>
            </a:r>
            <a:r>
              <a:rPr lang="en-US" sz="1600" dirty="0"/>
              <a:t>strategic design undertaken by </a:t>
            </a:r>
            <a:r>
              <a:rPr lang="en-US" sz="1600" dirty="0" err="1"/>
              <a:t>Menelik</a:t>
            </a:r>
            <a:r>
              <a:rPr lang="en-US" sz="1600" dirty="0"/>
              <a:t> and his army lieutenants was focused on being engaged in conventional war a </a:t>
            </a:r>
            <a:r>
              <a:rPr lang="en-US" sz="2000" b="1" dirty="0"/>
              <a:t>fight of army against army in the open field</a:t>
            </a:r>
            <a:r>
              <a:rPr lang="en-US" sz="2000" dirty="0"/>
              <a:t>. </a:t>
            </a:r>
          </a:p>
          <a:p>
            <a:pPr algn="just"/>
            <a:r>
              <a:rPr lang="en-US" sz="1600" dirty="0"/>
              <a:t>Though this strategy contributed to the </a:t>
            </a:r>
            <a:r>
              <a:rPr lang="en-US" sz="2000" b="1" dirty="0"/>
              <a:t>heavy loss of human resources</a:t>
            </a:r>
            <a:r>
              <a:rPr lang="en-US" sz="2000" dirty="0"/>
              <a:t> </a:t>
            </a:r>
            <a:r>
              <a:rPr lang="en-US" sz="1600" dirty="0"/>
              <a:t>on both </a:t>
            </a:r>
            <a:r>
              <a:rPr lang="en-US" sz="1600" dirty="0" smtClean="0"/>
              <a:t>sides.</a:t>
            </a:r>
            <a:endParaRPr lang="en-US" sz="1600" dirty="0"/>
          </a:p>
        </p:txBody>
      </p:sp>
    </p:spTree>
    <p:extLst>
      <p:ext uri="{BB962C8B-B14F-4D97-AF65-F5344CB8AC3E}">
        <p14:creationId xmlns:p14="http://schemas.microsoft.com/office/powerpoint/2010/main" xmlns="" val="1953869986"/>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47920" y="463826"/>
            <a:ext cx="7886700" cy="5805902"/>
          </a:xfrm>
        </p:spPr>
        <p:txBody>
          <a:bodyPr>
            <a:normAutofit fontScale="62500" lnSpcReduction="20000"/>
          </a:bodyPr>
          <a:lstStyle/>
          <a:p>
            <a:pPr marL="0" lvl="0" indent="0">
              <a:buNone/>
            </a:pPr>
            <a:r>
              <a:rPr lang="en-US" b="1" dirty="0" smtClean="0"/>
              <a:t>B)</a:t>
            </a:r>
            <a:r>
              <a:rPr lang="en-US" dirty="0" smtClean="0"/>
              <a:t> </a:t>
            </a:r>
            <a:r>
              <a:rPr lang="en-US" b="1" dirty="0"/>
              <a:t>In land mark perspective</a:t>
            </a:r>
            <a:endParaRPr lang="en-US" dirty="0"/>
          </a:p>
          <a:p>
            <a:r>
              <a:rPr lang="en-US" dirty="0"/>
              <a:t>The time the war of Adwa came to an end the last two brigades under a </a:t>
            </a:r>
            <a:r>
              <a:rPr lang="en-US" dirty="0" err="1"/>
              <a:t>Baratieri</a:t>
            </a:r>
            <a:r>
              <a:rPr lang="en-US" dirty="0"/>
              <a:t> command were outflanked and destroyed At </a:t>
            </a:r>
            <a:r>
              <a:rPr lang="en-US" sz="3300" b="1" dirty="0"/>
              <a:t>Mount </a:t>
            </a:r>
            <a:r>
              <a:rPr lang="en-US" sz="3300" b="1" dirty="0" err="1"/>
              <a:t>Belah</a:t>
            </a:r>
            <a:r>
              <a:rPr lang="en-US" dirty="0"/>
              <a:t>, by Ethiopian force.  </a:t>
            </a:r>
            <a:endParaRPr lang="en-US" dirty="0" smtClean="0"/>
          </a:p>
          <a:p>
            <a:pPr marL="0" lvl="0" indent="0">
              <a:buNone/>
            </a:pPr>
            <a:r>
              <a:rPr lang="en-US" b="1" dirty="0" smtClean="0"/>
              <a:t>C) Time/sun </a:t>
            </a:r>
            <a:r>
              <a:rPr lang="en-US" b="1" dirty="0"/>
              <a:t>light perspective </a:t>
            </a:r>
            <a:endParaRPr lang="en-US" dirty="0"/>
          </a:p>
          <a:p>
            <a:r>
              <a:rPr lang="en-US" dirty="0"/>
              <a:t>Italians plan to attack at </a:t>
            </a:r>
            <a:r>
              <a:rPr lang="en-US" sz="3300" b="1" dirty="0"/>
              <a:t>night</a:t>
            </a:r>
            <a:r>
              <a:rPr lang="en-US" dirty="0"/>
              <a:t> time because of not to be detected by Ethiopians </a:t>
            </a:r>
            <a:r>
              <a:rPr lang="en-US" dirty="0" smtClean="0"/>
              <a:t>troops</a:t>
            </a:r>
            <a:endParaRPr lang="en-US" dirty="0"/>
          </a:p>
          <a:p>
            <a:r>
              <a:rPr lang="en-US" dirty="0"/>
              <a:t>The last  battle of </a:t>
            </a:r>
            <a:r>
              <a:rPr lang="en-US" dirty="0" err="1"/>
              <a:t>adwa</a:t>
            </a:r>
            <a:r>
              <a:rPr lang="en-US" dirty="0"/>
              <a:t> At Mt. </a:t>
            </a:r>
            <a:r>
              <a:rPr lang="en-US" dirty="0" err="1"/>
              <a:t>Belah</a:t>
            </a:r>
            <a:r>
              <a:rPr lang="en-US" dirty="0"/>
              <a:t>, </a:t>
            </a:r>
            <a:r>
              <a:rPr lang="en-US" dirty="0" smtClean="0"/>
              <a:t>come </a:t>
            </a:r>
            <a:r>
              <a:rPr lang="en-US" dirty="0"/>
              <a:t>to an end </a:t>
            </a:r>
            <a:r>
              <a:rPr lang="en-US" sz="3300" b="1" dirty="0"/>
              <a:t>At noon</a:t>
            </a:r>
            <a:r>
              <a:rPr lang="en-US" dirty="0" smtClean="0"/>
              <a:t>.</a:t>
            </a:r>
          </a:p>
          <a:p>
            <a:pPr marL="0" lvl="0" indent="0">
              <a:buNone/>
            </a:pPr>
            <a:r>
              <a:rPr lang="en-US" b="1" dirty="0" smtClean="0"/>
              <a:t>D) Weather perspective</a:t>
            </a:r>
            <a:endParaRPr lang="en-US" dirty="0" smtClean="0"/>
          </a:p>
          <a:p>
            <a:r>
              <a:rPr lang="en-US" dirty="0" smtClean="0"/>
              <a:t>The main struggle for Italian troops was the series of </a:t>
            </a:r>
            <a:r>
              <a:rPr lang="en-US" sz="3200" b="1" dirty="0" smtClean="0"/>
              <a:t>circled mountains and the heavy rain</a:t>
            </a:r>
            <a:r>
              <a:rPr lang="en-US" b="1" dirty="0" smtClean="0"/>
              <a:t>.</a:t>
            </a:r>
          </a:p>
          <a:p>
            <a:pPr marL="0" lvl="0" indent="0">
              <a:buNone/>
            </a:pPr>
            <a:r>
              <a:rPr lang="en-US" b="1" dirty="0" smtClean="0"/>
              <a:t>E) Aftermaths perspective </a:t>
            </a:r>
            <a:endParaRPr lang="en-US" dirty="0" smtClean="0"/>
          </a:p>
          <a:p>
            <a:r>
              <a:rPr lang="en-US" dirty="0" smtClean="0"/>
              <a:t>the victors of Battle of Adwa killed </a:t>
            </a:r>
            <a:r>
              <a:rPr lang="en-US" sz="3200" b="1" dirty="0" smtClean="0"/>
              <a:t>289 Italian officers, 2,918 soldiers and about 2,000 </a:t>
            </a:r>
            <a:r>
              <a:rPr lang="en-US" sz="3200" b="1" dirty="0" err="1" smtClean="0"/>
              <a:t>Askari</a:t>
            </a:r>
            <a:r>
              <a:rPr lang="en-US" sz="3200" b="1" dirty="0" smtClean="0"/>
              <a:t>, while 470 Italians and 958 </a:t>
            </a:r>
            <a:r>
              <a:rPr lang="en-US" sz="3200" b="1" dirty="0" err="1" smtClean="0"/>
              <a:t>Askari</a:t>
            </a:r>
            <a:r>
              <a:rPr lang="en-US" sz="3200" b="1" dirty="0" smtClean="0"/>
              <a:t> were wounded</a:t>
            </a:r>
            <a:r>
              <a:rPr lang="en-US" dirty="0" smtClean="0"/>
              <a:t>. Some 700 Italians and 1,800 </a:t>
            </a:r>
            <a:r>
              <a:rPr lang="en-US" dirty="0" err="1" smtClean="0"/>
              <a:t>Askari</a:t>
            </a:r>
            <a:r>
              <a:rPr lang="en-US" dirty="0" smtClean="0"/>
              <a:t> fell into the hands of the Ethiopian troops.</a:t>
            </a:r>
          </a:p>
          <a:p>
            <a:endParaRPr lang="en-US" dirty="0"/>
          </a:p>
          <a:p>
            <a:endParaRPr lang="en-US" dirty="0"/>
          </a:p>
          <a:p>
            <a:pPr marL="0" indent="0">
              <a:buNone/>
            </a:pPr>
            <a:r>
              <a:rPr lang="en-US" dirty="0"/>
              <a:t> </a:t>
            </a:r>
          </a:p>
          <a:p>
            <a:endParaRPr lang="en-US" dirty="0"/>
          </a:p>
        </p:txBody>
      </p:sp>
    </p:spTree>
    <p:extLst>
      <p:ext uri="{BB962C8B-B14F-4D97-AF65-F5344CB8AC3E}">
        <p14:creationId xmlns:p14="http://schemas.microsoft.com/office/powerpoint/2010/main" xmlns="" val="2981894870"/>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9088" y="318052"/>
            <a:ext cx="8865704" cy="6215270"/>
          </a:xfrm>
        </p:spPr>
        <p:txBody>
          <a:bodyPr>
            <a:normAutofit/>
          </a:bodyPr>
          <a:lstStyle/>
          <a:p>
            <a:endParaRPr lang="en-US" dirty="0"/>
          </a:p>
          <a:p>
            <a:endParaRPr lang="en-US" dirty="0"/>
          </a:p>
        </p:txBody>
      </p:sp>
      <p:sp>
        <p:nvSpPr>
          <p:cNvPr id="4" name="Rectangle 3"/>
          <p:cNvSpPr/>
          <p:nvPr/>
        </p:nvSpPr>
        <p:spPr>
          <a:xfrm>
            <a:off x="586408" y="172278"/>
            <a:ext cx="8309114" cy="6555641"/>
          </a:xfrm>
          <a:prstGeom prst="rect">
            <a:avLst/>
          </a:prstGeom>
        </p:spPr>
        <p:txBody>
          <a:bodyPr wrap="square">
            <a:spAutoFit/>
          </a:bodyPr>
          <a:lstStyle/>
          <a:p>
            <a:pPr lvl="0"/>
            <a:r>
              <a:rPr lang="en-US" sz="2400" b="1" dirty="0" smtClean="0"/>
              <a:t>Architecture Views of the level</a:t>
            </a:r>
            <a:endParaRPr lang="en-US" sz="2400" dirty="0" smtClean="0"/>
          </a:p>
          <a:p>
            <a:pPr lvl="1"/>
            <a:r>
              <a:rPr lang="en-US" dirty="0" smtClean="0"/>
              <a:t>It’s easy to describe and design the architecture view of the level from the above historical back ground and war perspectives.</a:t>
            </a:r>
          </a:p>
          <a:p>
            <a:pPr lvl="0"/>
            <a:r>
              <a:rPr lang="en-US" sz="2400" b="1" dirty="0" smtClean="0"/>
              <a:t>A) Environment</a:t>
            </a:r>
            <a:r>
              <a:rPr lang="en-US" sz="2400" dirty="0" smtClean="0"/>
              <a:t>: </a:t>
            </a:r>
          </a:p>
          <a:p>
            <a:r>
              <a:rPr lang="en-US" sz="2400" b="1" dirty="0" smtClean="0"/>
              <a:t> Place of the Event.</a:t>
            </a:r>
            <a:r>
              <a:rPr lang="en-US" sz="2400" dirty="0" smtClean="0"/>
              <a:t>  </a:t>
            </a:r>
          </a:p>
          <a:p>
            <a:pPr marL="342900" indent="-342900">
              <a:buFont typeface="Arial" panose="020B0604020202020204" pitchFamily="34" charset="0"/>
              <a:buChar char="•"/>
            </a:pPr>
            <a:r>
              <a:rPr lang="en-US" sz="2400" dirty="0" smtClean="0"/>
              <a:t>Royal &amp; dinner Tents.</a:t>
            </a:r>
          </a:p>
          <a:p>
            <a:pPr marL="342900" indent="-342900">
              <a:buFont typeface="Arial" panose="020B0604020202020204" pitchFamily="34" charset="0"/>
              <a:buChar char="•"/>
            </a:pPr>
            <a:endParaRPr lang="en-US" sz="2400" dirty="0" smtClean="0"/>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endParaRPr lang="en-US" sz="2400" dirty="0" smtClean="0"/>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endParaRPr lang="en-US" sz="2400" dirty="0" smtClean="0"/>
          </a:p>
          <a:p>
            <a:pPr marL="342900" lvl="0" indent="-342900">
              <a:buFont typeface="Arial" panose="020B0604020202020204" pitchFamily="34" charset="0"/>
              <a:buChar char="•"/>
            </a:pPr>
            <a:r>
              <a:rPr lang="en-US" sz="2400" dirty="0" smtClean="0"/>
              <a:t>Open filed.</a:t>
            </a:r>
          </a:p>
          <a:p>
            <a:pPr marL="342900" lvl="0" indent="-342900">
              <a:buFont typeface="Arial" panose="020B0604020202020204" pitchFamily="34" charset="0"/>
              <a:buChar char="•"/>
            </a:pPr>
            <a:r>
              <a:rPr lang="en-US" sz="2400" dirty="0" smtClean="0"/>
              <a:t>Circled by Mount </a:t>
            </a:r>
            <a:r>
              <a:rPr lang="en-US" sz="2400" dirty="0" err="1" smtClean="0"/>
              <a:t>Belah</a:t>
            </a:r>
            <a:r>
              <a:rPr lang="en-US" sz="2400" dirty="0" smtClean="0"/>
              <a:t> and other mountains.</a:t>
            </a:r>
          </a:p>
          <a:p>
            <a:pPr marL="342900" lvl="0" indent="-342900">
              <a:buFont typeface="Arial" panose="020B0604020202020204" pitchFamily="34" charset="0"/>
              <a:buChar char="•"/>
            </a:pPr>
            <a:endParaRPr lang="en-US" sz="2400" dirty="0"/>
          </a:p>
          <a:p>
            <a:pPr marL="342900" lvl="0" indent="-342900">
              <a:buFont typeface="Arial" panose="020B0604020202020204" pitchFamily="34" charset="0"/>
              <a:buChar char="•"/>
            </a:pPr>
            <a:endParaRPr lang="en-US" sz="2400" dirty="0" smtClean="0"/>
          </a:p>
          <a:p>
            <a:pPr marL="342900" lvl="0" indent="-342900">
              <a:buFont typeface="Arial" panose="020B0604020202020204" pitchFamily="34" charset="0"/>
              <a:buChar char="•"/>
            </a:pPr>
            <a:endParaRPr lang="en-US" sz="2400" dirty="0" smtClean="0"/>
          </a:p>
          <a:p>
            <a:pPr marL="342900" lvl="0" indent="-342900">
              <a:buFont typeface="Arial" panose="020B0604020202020204" pitchFamily="34" charset="0"/>
              <a:buChar char="•"/>
            </a:pPr>
            <a:endParaRPr lang="en-US" sz="2400" dirty="0"/>
          </a:p>
          <a:p>
            <a:pPr marL="342900" lvl="0" indent="-342900">
              <a:buFont typeface="Arial" panose="020B0604020202020204" pitchFamily="34" charset="0"/>
              <a:buChar char="•"/>
            </a:pPr>
            <a:endParaRPr lang="en-US" sz="2400" dirty="0" smtClean="0"/>
          </a:p>
        </p:txBody>
      </p:sp>
      <p:pic>
        <p:nvPicPr>
          <p:cNvPr id="5" name="Picture 4"/>
          <p:cNvPicPr>
            <a:picLocks noChangeAspect="1"/>
          </p:cNvPicPr>
          <p:nvPr/>
        </p:nvPicPr>
        <p:blipFill>
          <a:blip r:embed="rId2"/>
          <a:stretch>
            <a:fillRect/>
          </a:stretch>
        </p:blipFill>
        <p:spPr>
          <a:xfrm>
            <a:off x="2905735" y="1485900"/>
            <a:ext cx="2169185" cy="2887528"/>
          </a:xfrm>
          <a:prstGeom prst="rect">
            <a:avLst/>
          </a:prstGeom>
        </p:spPr>
      </p:pic>
      <p:pic>
        <p:nvPicPr>
          <p:cNvPr id="7" name="Picture 6"/>
          <p:cNvPicPr>
            <a:picLocks noChangeAspect="1"/>
          </p:cNvPicPr>
          <p:nvPr/>
        </p:nvPicPr>
        <p:blipFill>
          <a:blip r:embed="rId3" cstate="print"/>
          <a:stretch>
            <a:fillRect/>
          </a:stretch>
        </p:blipFill>
        <p:spPr>
          <a:xfrm>
            <a:off x="2845037" y="4738982"/>
            <a:ext cx="2512776" cy="1604588"/>
          </a:xfrm>
          <a:prstGeom prst="rect">
            <a:avLst/>
          </a:prstGeom>
        </p:spPr>
      </p:pic>
    </p:spTree>
    <p:extLst>
      <p:ext uri="{BB962C8B-B14F-4D97-AF65-F5344CB8AC3E}">
        <p14:creationId xmlns:p14="http://schemas.microsoft.com/office/powerpoint/2010/main" xmlns="" val="1160526241"/>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0" indent="0">
              <a:buNone/>
            </a:pPr>
            <a:r>
              <a:rPr lang="en-US" b="1" dirty="0" smtClean="0"/>
              <a:t> </a:t>
            </a:r>
            <a:endParaRPr lang="en-US" dirty="0"/>
          </a:p>
        </p:txBody>
      </p:sp>
      <p:sp>
        <p:nvSpPr>
          <p:cNvPr id="8" name="Rectangle 7"/>
          <p:cNvSpPr/>
          <p:nvPr/>
        </p:nvSpPr>
        <p:spPr>
          <a:xfrm>
            <a:off x="628650" y="182880"/>
            <a:ext cx="7489508" cy="646331"/>
          </a:xfrm>
          <a:prstGeom prst="rect">
            <a:avLst/>
          </a:prstGeom>
        </p:spPr>
        <p:txBody>
          <a:bodyPr wrap="square">
            <a:spAutoFit/>
          </a:bodyPr>
          <a:lstStyle/>
          <a:p>
            <a:pPr lvl="0"/>
            <a:endParaRPr lang="en-US" dirty="0" smtClean="0"/>
          </a:p>
          <a:p>
            <a:r>
              <a:rPr lang="en-US" b="1" dirty="0" smtClean="0"/>
              <a:t> </a:t>
            </a:r>
            <a:endParaRPr lang="en-US" dirty="0"/>
          </a:p>
        </p:txBody>
      </p:sp>
      <p:sp>
        <p:nvSpPr>
          <p:cNvPr id="9" name="Rectangle 8"/>
          <p:cNvSpPr/>
          <p:nvPr/>
        </p:nvSpPr>
        <p:spPr>
          <a:xfrm>
            <a:off x="1219200" y="1219200"/>
            <a:ext cx="6229350" cy="3416320"/>
          </a:xfrm>
          <a:prstGeom prst="rect">
            <a:avLst/>
          </a:prstGeom>
        </p:spPr>
        <p:txBody>
          <a:bodyPr wrap="square">
            <a:spAutoFit/>
          </a:bodyPr>
          <a:lstStyle/>
          <a:p>
            <a:pPr lvl="0"/>
            <a:r>
              <a:rPr lang="en-US" sz="2400" b="1" dirty="0">
                <a:solidFill>
                  <a:prstClr val="black"/>
                </a:solidFill>
              </a:rPr>
              <a:t>Time/light and weather </a:t>
            </a:r>
            <a:endParaRPr lang="en-US" sz="2400" dirty="0">
              <a:solidFill>
                <a:prstClr val="black"/>
              </a:solidFill>
            </a:endParaRPr>
          </a:p>
          <a:p>
            <a:pPr marL="342900" lvl="0" indent="-342900">
              <a:buFont typeface="Arial" panose="020B0604020202020204" pitchFamily="34" charset="0"/>
              <a:buChar char="•"/>
            </a:pPr>
            <a:r>
              <a:rPr lang="en-US" sz="2400" dirty="0">
                <a:solidFill>
                  <a:prstClr val="black"/>
                </a:solidFill>
              </a:rPr>
              <a:t>After Midnight up to noon, (moon light, sun rising and sun overhead)</a:t>
            </a:r>
          </a:p>
          <a:p>
            <a:pPr marL="342900" lvl="0" indent="-342900">
              <a:buFont typeface="Arial" panose="020B0604020202020204" pitchFamily="34" charset="0"/>
              <a:buChar char="•"/>
            </a:pPr>
            <a:r>
              <a:rPr lang="en-US" sz="2400" dirty="0">
                <a:solidFill>
                  <a:prstClr val="black"/>
                </a:solidFill>
              </a:rPr>
              <a:t>Rainy weather at the morning.</a:t>
            </a:r>
          </a:p>
          <a:p>
            <a:pPr lvl="0"/>
            <a:r>
              <a:rPr lang="en-US" sz="2400" b="1" dirty="0">
                <a:solidFill>
                  <a:prstClr val="black"/>
                </a:solidFill>
              </a:rPr>
              <a:t>Sounds </a:t>
            </a:r>
            <a:endParaRPr lang="en-US" sz="2400" dirty="0">
              <a:solidFill>
                <a:prstClr val="black"/>
              </a:solidFill>
            </a:endParaRPr>
          </a:p>
          <a:p>
            <a:pPr marL="342900" lvl="0" indent="-342900">
              <a:buFont typeface="Arial" panose="020B0604020202020204" pitchFamily="34" charset="0"/>
              <a:buChar char="•"/>
            </a:pPr>
            <a:r>
              <a:rPr lang="en-US" sz="2400" dirty="0">
                <a:solidFill>
                  <a:prstClr val="black"/>
                </a:solidFill>
              </a:rPr>
              <a:t>Few Additional sounds from other levels.  </a:t>
            </a:r>
          </a:p>
          <a:p>
            <a:pPr marL="342900" lvl="0" indent="-342900">
              <a:buFont typeface="Arial" panose="020B0604020202020204" pitchFamily="34" charset="0"/>
              <a:buChar char="•"/>
            </a:pPr>
            <a:r>
              <a:rPr lang="en-US" sz="2400" dirty="0">
                <a:solidFill>
                  <a:prstClr val="black"/>
                </a:solidFill>
              </a:rPr>
              <a:t>Random voice of a man in pain (wounded).</a:t>
            </a:r>
          </a:p>
          <a:p>
            <a:pPr marL="342900" lvl="0" indent="-342900">
              <a:buFont typeface="Arial" panose="020B0604020202020204" pitchFamily="34" charset="0"/>
              <a:buChar char="•"/>
            </a:pPr>
            <a:r>
              <a:rPr lang="en-US" sz="2400" dirty="0">
                <a:solidFill>
                  <a:prstClr val="black"/>
                </a:solidFill>
              </a:rPr>
              <a:t>Random voice of a desperate Italians. </a:t>
            </a:r>
          </a:p>
          <a:p>
            <a:pPr marL="342900" lvl="0" indent="-342900">
              <a:buFont typeface="Arial" panose="020B0604020202020204" pitchFamily="34" charset="0"/>
              <a:buChar char="•"/>
            </a:pPr>
            <a:r>
              <a:rPr lang="en-US" sz="2400" dirty="0">
                <a:solidFill>
                  <a:prstClr val="black"/>
                </a:solidFill>
              </a:rPr>
              <a:t>Random voice of a victory of Ethiopian. </a:t>
            </a:r>
          </a:p>
        </p:txBody>
      </p:sp>
    </p:spTree>
    <p:extLst>
      <p:ext uri="{BB962C8B-B14F-4D97-AF65-F5344CB8AC3E}">
        <p14:creationId xmlns:p14="http://schemas.microsoft.com/office/powerpoint/2010/main" xmlns="" val="3179647111"/>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48479" y="185530"/>
            <a:ext cx="8895521" cy="6560657"/>
          </a:xfrm>
        </p:spPr>
        <p:txBody>
          <a:bodyPr>
            <a:noAutofit/>
          </a:bodyPr>
          <a:lstStyle/>
          <a:p>
            <a:pPr marL="914400" lvl="2" indent="0" eaLnBrk="0" fontAlgn="base" hangingPunct="0">
              <a:spcBef>
                <a:spcPct val="0"/>
              </a:spcBef>
              <a:spcAft>
                <a:spcPct val="0"/>
              </a:spcAft>
              <a:buNone/>
            </a:pPr>
            <a:r>
              <a:rPr kumimoji="0" lang="en-US" sz="2400" b="1" i="0" u="none" strike="noStrike" cap="none" normalizeH="0" baseline="0" dirty="0" smtClean="0">
                <a:ln>
                  <a:noFill/>
                </a:ln>
                <a:solidFill>
                  <a:schemeClr val="tx1"/>
                </a:solidFill>
                <a:effectLst/>
                <a:ea typeface="Calibri" panose="020F0502020204030204" pitchFamily="34" charset="0"/>
                <a:cs typeface="Times New Roman" panose="02020603050405020304" pitchFamily="18" charset="0"/>
              </a:rPr>
              <a:t>B) Game play</a:t>
            </a:r>
            <a:endParaRPr lang="en-US" sz="2400" dirty="0"/>
          </a:p>
          <a:p>
            <a:pPr marL="914400" lvl="2" indent="0" eaLnBrk="0" fontAlgn="base" hangingPunct="0">
              <a:spcBef>
                <a:spcPct val="0"/>
              </a:spcBef>
              <a:spcAft>
                <a:spcPct val="0"/>
              </a:spcAft>
              <a:buNone/>
            </a:pPr>
            <a:r>
              <a:rPr kumimoji="0" lang="en-US" sz="2400" b="1" i="0" u="none" strike="noStrike" cap="none" normalizeH="0" baseline="0" dirty="0" smtClean="0">
                <a:ln>
                  <a:noFill/>
                </a:ln>
                <a:solidFill>
                  <a:schemeClr val="tx1"/>
                </a:solidFill>
                <a:effectLst/>
                <a:ea typeface="Calibri" panose="020F0502020204030204" pitchFamily="34" charset="0"/>
                <a:cs typeface="Times New Roman" panose="02020603050405020304" pitchFamily="18" charset="0"/>
              </a:rPr>
              <a:t>Weapons: </a:t>
            </a:r>
          </a:p>
          <a:p>
            <a:pPr marL="914400" lvl="2" indent="0" eaLnBrk="0" fontAlgn="base" hangingPunct="0">
              <a:spcBef>
                <a:spcPct val="0"/>
              </a:spcBef>
              <a:spcAft>
                <a:spcPct val="0"/>
              </a:spcAft>
              <a:buNone/>
            </a:pPr>
            <a:r>
              <a:rPr kumimoji="0" lang="en-US" sz="1800" b="0" i="0" u="none" strike="noStrike" cap="none" normalizeH="0" baseline="0" dirty="0" smtClean="0">
                <a:ln>
                  <a:noFill/>
                </a:ln>
                <a:solidFill>
                  <a:schemeClr val="tx1"/>
                </a:solidFill>
                <a:effectLst/>
                <a:ea typeface="Calibri" panose="020F0502020204030204" pitchFamily="34" charset="0"/>
                <a:cs typeface="Times New Roman" panose="02020603050405020304" pitchFamily="18" charset="0"/>
              </a:rPr>
              <a:t>Both traditional and modern </a:t>
            </a:r>
            <a:r>
              <a:rPr lang="en-US" sz="1800" dirty="0" err="1" smtClean="0">
                <a:ea typeface="Calibri" panose="020F0502020204030204" pitchFamily="34" charset="0"/>
                <a:cs typeface="Times New Roman" panose="02020603050405020304" pitchFamily="18" charset="0"/>
              </a:rPr>
              <a:t>w</a:t>
            </a:r>
            <a:r>
              <a:rPr kumimoji="0" lang="en-US" sz="1800" b="0" i="0" u="none" strike="noStrike" cap="none" normalizeH="0" baseline="0" dirty="0" err="1" smtClean="0">
                <a:ln>
                  <a:noFill/>
                </a:ln>
                <a:solidFill>
                  <a:schemeClr val="tx1"/>
                </a:solidFill>
                <a:effectLst/>
                <a:ea typeface="Calibri" panose="020F0502020204030204" pitchFamily="34" charset="0"/>
                <a:cs typeface="Times New Roman" panose="02020603050405020304" pitchFamily="18" charset="0"/>
              </a:rPr>
              <a:t>eapone</a:t>
            </a:r>
            <a:r>
              <a:rPr kumimoji="0" lang="en-US" sz="1800" b="0" i="0" u="none" strike="noStrike" cap="none" normalizeH="0" baseline="0" dirty="0" smtClean="0">
                <a:ln>
                  <a:noFill/>
                </a:ln>
                <a:solidFill>
                  <a:schemeClr val="tx1"/>
                </a:solidFill>
                <a:effectLst/>
                <a:ea typeface="Calibri" panose="020F0502020204030204" pitchFamily="34" charset="0"/>
                <a:cs typeface="Times New Roman" panose="02020603050405020304" pitchFamily="18" charset="0"/>
              </a:rPr>
              <a:t> (at 19 century) which are token from     Italians.</a:t>
            </a:r>
          </a:p>
          <a:p>
            <a:pPr lvl="2" eaLnBrk="0" fontAlgn="base" hangingPunct="0">
              <a:spcBef>
                <a:spcPct val="0"/>
              </a:spcBef>
              <a:spcAft>
                <a:spcPct val="0"/>
              </a:spcAft>
            </a:pPr>
            <a:r>
              <a:rPr lang="en-US" sz="1800" b="1" dirty="0" smtClean="0">
                <a:cs typeface="Times New Roman" panose="02020603050405020304" pitchFamily="18" charset="0"/>
              </a:rPr>
              <a:t>Poison </a:t>
            </a:r>
          </a:p>
          <a:p>
            <a:pPr lvl="2" eaLnBrk="0" fontAlgn="base" hangingPunct="0">
              <a:spcBef>
                <a:spcPct val="0"/>
              </a:spcBef>
              <a:spcAft>
                <a:spcPct val="0"/>
              </a:spcAft>
            </a:pPr>
            <a:r>
              <a:rPr lang="en-US" sz="1800" b="1" dirty="0" smtClean="0">
                <a:cs typeface="Times New Roman" panose="02020603050405020304" pitchFamily="18" charset="0"/>
              </a:rPr>
              <a:t>A piece of iron which is sharp. </a:t>
            </a:r>
          </a:p>
          <a:p>
            <a:pPr lvl="2" eaLnBrk="0" fontAlgn="base" hangingPunct="0">
              <a:spcBef>
                <a:spcPct val="0"/>
              </a:spcBef>
              <a:spcAft>
                <a:spcPct val="0"/>
              </a:spcAft>
            </a:pPr>
            <a:r>
              <a:rPr kumimoji="0" lang="en-US" sz="1800" b="1" i="0" u="none" strike="noStrike" cap="none" normalizeH="0" baseline="0" dirty="0" smtClean="0">
                <a:ln>
                  <a:noFill/>
                </a:ln>
                <a:solidFill>
                  <a:schemeClr val="tx1"/>
                </a:solidFill>
                <a:effectLst/>
                <a:ea typeface="Calibri" panose="020F0502020204030204" pitchFamily="34" charset="0"/>
                <a:cs typeface="Times New Roman" panose="02020603050405020304" pitchFamily="18" charset="0"/>
              </a:rPr>
              <a:t>Traditional weapons as other levels.</a:t>
            </a:r>
            <a:endParaRPr kumimoji="0" lang="en-US" sz="1800" b="0" i="0" u="none" strike="noStrike" cap="none" normalizeH="0" baseline="0" dirty="0" smtClean="0">
              <a:ln>
                <a:noFill/>
              </a:ln>
              <a:solidFill>
                <a:schemeClr val="tx1"/>
              </a:solidFill>
              <a:effectLst/>
            </a:endParaRPr>
          </a:p>
          <a:p>
            <a:pPr lvl="3" eaLnBrk="0" fontAlgn="base" hangingPunct="0">
              <a:spcBef>
                <a:spcPct val="0"/>
              </a:spcBef>
              <a:spcAft>
                <a:spcPct val="0"/>
              </a:spcAft>
            </a:pPr>
            <a:r>
              <a:rPr kumimoji="0" lang="en-US" sz="1800" b="1" i="0" u="none" strike="noStrike" cap="none" normalizeH="0" baseline="0" dirty="0" smtClean="0">
                <a:ln>
                  <a:noFill/>
                </a:ln>
                <a:solidFill>
                  <a:schemeClr val="tx1"/>
                </a:solidFill>
                <a:effectLst/>
                <a:ea typeface="Calibri" panose="020F0502020204030204" pitchFamily="34" charset="0"/>
                <a:cs typeface="Times New Roman" panose="02020603050405020304" pitchFamily="18" charset="0"/>
              </a:rPr>
              <a:t> </a:t>
            </a:r>
            <a:r>
              <a:rPr kumimoji="0" lang="en-US" sz="1800" b="0" i="0" u="none" strike="noStrike" cap="none" normalizeH="0" baseline="0" dirty="0" smtClean="0">
                <a:ln>
                  <a:noFill/>
                </a:ln>
                <a:solidFill>
                  <a:schemeClr val="tx1"/>
                </a:solidFill>
                <a:effectLst/>
                <a:ea typeface="Calibri" panose="020F0502020204030204" pitchFamily="34" charset="0"/>
                <a:cs typeface="Times New Roman" panose="02020603050405020304" pitchFamily="18" charset="0"/>
              </a:rPr>
              <a:t>Swords, spear and shield old gun (one shot one reload ”</a:t>
            </a:r>
            <a:r>
              <a:rPr kumimoji="0" lang="am-ET" sz="1800" b="0" i="0" u="none" strike="noStrike" cap="none" normalizeH="0" baseline="0" dirty="0" smtClean="0">
                <a:ln>
                  <a:noFill/>
                </a:ln>
                <a:solidFill>
                  <a:schemeClr val="tx1"/>
                </a:solidFill>
                <a:effectLst/>
                <a:ea typeface="Calibri" panose="020F0502020204030204" pitchFamily="34" charset="0"/>
                <a:cs typeface="Times New Roman" panose="02020603050405020304" pitchFamily="18" charset="0"/>
              </a:rPr>
              <a:t>ቁመህ ተብቀኝ”) </a:t>
            </a:r>
            <a:endParaRPr kumimoji="0" lang="en-US" sz="1800" b="0" i="0" u="none" strike="noStrike" cap="none" normalizeH="0" baseline="0" dirty="0" smtClean="0">
              <a:ln>
                <a:noFill/>
              </a:ln>
              <a:solidFill>
                <a:schemeClr val="tx1"/>
              </a:solidFill>
              <a:effectLst/>
            </a:endParaRPr>
          </a:p>
          <a:p>
            <a:pPr lvl="2" eaLnBrk="0" fontAlgn="base" hangingPunct="0">
              <a:spcBef>
                <a:spcPct val="0"/>
              </a:spcBef>
              <a:spcAft>
                <a:spcPct val="0"/>
              </a:spcAft>
            </a:pPr>
            <a:endParaRPr kumimoji="0" lang="en-US" b="0" i="0" u="none" strike="noStrike" cap="none" normalizeH="0" baseline="0" dirty="0" smtClean="0">
              <a:ln>
                <a:noFill/>
              </a:ln>
              <a:solidFill>
                <a:schemeClr val="tx1"/>
              </a:solidFill>
              <a:effectLst/>
              <a:latin typeface="Arial" panose="020B0604020202020204" pitchFamily="34" charset="0"/>
            </a:endParaRPr>
          </a:p>
          <a:p>
            <a:pPr marL="0" lvl="0" indent="0">
              <a:buNone/>
            </a:pPr>
            <a:r>
              <a:rPr lang="en-US" sz="2400" dirty="0" smtClean="0"/>
              <a:t>                                                                                              </a:t>
            </a:r>
          </a:p>
          <a:p>
            <a:pPr marL="0" lvl="0" indent="0">
              <a:buNone/>
            </a:pPr>
            <a:endParaRPr lang="en-US" sz="2400" dirty="0"/>
          </a:p>
          <a:p>
            <a:pPr marL="0" lvl="0" indent="0">
              <a:buNone/>
            </a:pPr>
            <a:endParaRPr lang="en-US" sz="2400" dirty="0" smtClean="0"/>
          </a:p>
          <a:p>
            <a:pPr marL="0" lvl="0" indent="0">
              <a:buNone/>
            </a:pPr>
            <a:endParaRPr lang="en-US" sz="2400" dirty="0" smtClean="0"/>
          </a:p>
          <a:p>
            <a:pPr marL="1371600" lvl="3" indent="0" algn="just" eaLnBrk="0" fontAlgn="base" hangingPunct="0">
              <a:lnSpc>
                <a:spcPct val="100000"/>
              </a:lnSpc>
              <a:spcBef>
                <a:spcPct val="0"/>
              </a:spcBef>
              <a:spcAft>
                <a:spcPct val="0"/>
              </a:spcAft>
              <a:buNone/>
            </a:pPr>
            <a:endParaRPr kumimoji="0" lang="en-US" sz="2400" b="1"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lvl="2" algn="just" eaLnBrk="0" fontAlgn="base" hangingPunct="0">
              <a:lnSpc>
                <a:spcPct val="100000"/>
              </a:lnSpc>
              <a:spcBef>
                <a:spcPct val="0"/>
              </a:spcBef>
              <a:spcAft>
                <a:spcPct val="0"/>
              </a:spcAft>
            </a:pPr>
            <a:r>
              <a:rPr kumimoji="0" lang="en-US" sz="2600" b="1"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Modern weapons.</a:t>
            </a:r>
            <a:endParaRPr kumimoji="0" lang="en-US" sz="2600" b="0" i="0" u="none" strike="noStrike" cap="none" normalizeH="0" baseline="0" dirty="0" smtClean="0">
              <a:ln>
                <a:noFill/>
              </a:ln>
              <a:solidFill>
                <a:schemeClr val="tx1"/>
              </a:solidFill>
              <a:effectLst/>
            </a:endParaRPr>
          </a:p>
          <a:p>
            <a:pPr lvl="3" algn="just" eaLnBrk="0" fontAlgn="base" hangingPunct="0">
              <a:lnSpc>
                <a:spcPct val="100000"/>
              </a:lnSpc>
              <a:spcBef>
                <a:spcPct val="0"/>
              </a:spcBef>
              <a:spcAft>
                <a:spcPct val="0"/>
              </a:spcAft>
            </a:pPr>
            <a:r>
              <a:rPr kumimoji="0" lang="en-US" sz="2400" b="0"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Classic guns one shoot and preload (</a:t>
            </a:r>
            <a:r>
              <a:rPr lang="am-ET" sz="2400" dirty="0">
                <a:ea typeface="Calibri" panose="020F0502020204030204" pitchFamily="34" charset="0"/>
                <a:cs typeface="Times New Roman" panose="02020603050405020304" pitchFamily="18" charset="0"/>
              </a:rPr>
              <a:t>ማቀባበል</a:t>
            </a:r>
            <a:r>
              <a:rPr kumimoji="0" lang="en-US" sz="2400" b="0" i="0" u="none" strike="noStrike" cap="none" normalizeH="0" baseline="0" dirty="0" smtClean="0">
                <a:ln>
                  <a:noFill/>
                </a:ln>
                <a:solidFill>
                  <a:schemeClr val="tx1"/>
                </a:solidFill>
                <a:effectLst/>
                <a:latin typeface="Nyala" panose="02000504070300020003" pitchFamily="2" charset="0"/>
                <a:ea typeface="Calibri" panose="020F0502020204030204" pitchFamily="34" charset="0"/>
                <a:cs typeface="Times New Roman" panose="02020603050405020304" pitchFamily="18" charset="0"/>
              </a:rPr>
              <a:t>)</a:t>
            </a:r>
            <a:endParaRPr kumimoji="0" lang="en-US" sz="2400" b="0" i="0" u="none" strike="noStrike" cap="none" normalizeH="0" baseline="0" dirty="0" smtClean="0">
              <a:ln>
                <a:noFill/>
              </a:ln>
              <a:solidFill>
                <a:schemeClr val="tx1"/>
              </a:solidFill>
              <a:effectLst/>
              <a:latin typeface="Arial" panose="020B0604020202020204" pitchFamily="34" charset="0"/>
            </a:endParaRPr>
          </a:p>
          <a:p>
            <a:endParaRPr lang="en-US" sz="2400" dirty="0"/>
          </a:p>
        </p:txBody>
      </p:sp>
      <p:pic>
        <p:nvPicPr>
          <p:cNvPr id="1030" name="Picture 19" descr="e7ae4647ac089efb0d579832f3cb507e"/>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4648200" y="2895600"/>
            <a:ext cx="1321721" cy="2171700"/>
          </a:xfrm>
          <a:prstGeom prst="rect">
            <a:avLst/>
          </a:prstGeom>
          <a:noFill/>
          <a:extLst>
            <a:ext uri="{909E8E84-426E-40DD-AFC4-6F175D3DCCD1}">
              <a14:hiddenFill xmlns:a14="http://schemas.microsoft.com/office/drawing/2010/main" xmlns="">
                <a:solidFill>
                  <a:srgbClr val="FFFFFF"/>
                </a:solidFill>
              </a14:hiddenFill>
            </a:ext>
          </a:extLst>
        </p:spPr>
      </p:pic>
      <p:pic>
        <p:nvPicPr>
          <p:cNvPr id="1029" name="Picture 16" descr="attachment"/>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6019800" y="2895600"/>
            <a:ext cx="1946963" cy="2162175"/>
          </a:xfrm>
          <a:prstGeom prst="rect">
            <a:avLst/>
          </a:prstGeom>
          <a:noFill/>
          <a:extLst>
            <a:ext uri="{909E8E84-426E-40DD-AFC4-6F175D3DCCD1}">
              <a14:hiddenFill xmlns:a14="http://schemas.microsoft.com/office/drawing/2010/main" xmlns="">
                <a:solidFill>
                  <a:srgbClr val="FFFFFF"/>
                </a:solidFill>
              </a14:hiddenFill>
            </a:ext>
          </a:extLst>
        </p:spPr>
      </p:pic>
      <p:pic>
        <p:nvPicPr>
          <p:cNvPr id="1028" name="Picture 25" descr="cold-steel-boar-spear-4"/>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rot="5400000">
            <a:off x="3037284" y="3592116"/>
            <a:ext cx="2143125" cy="750094"/>
          </a:xfrm>
          <a:prstGeom prst="rect">
            <a:avLst/>
          </a:prstGeom>
          <a:noFill/>
          <a:extLst>
            <a:ext uri="{909E8E84-426E-40DD-AFC4-6F175D3DCCD1}">
              <a14:hiddenFill xmlns:a14="http://schemas.microsoft.com/office/drawing/2010/main" xmlns="">
                <a:solidFill>
                  <a:srgbClr val="FFFFFF"/>
                </a:solidFill>
              </a14:hiddenFill>
            </a:ext>
          </a:extLst>
        </p:spPr>
      </p:pic>
      <p:pic>
        <p:nvPicPr>
          <p:cNvPr id="1027" name="Picture 17" descr="classic-tennessee-longrifle-perc-parts-list_1"/>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rot="-5400000">
            <a:off x="7178278" y="3718322"/>
            <a:ext cx="2152650" cy="507206"/>
          </a:xfrm>
          <a:prstGeom prst="rect">
            <a:avLst/>
          </a:prstGeom>
          <a:noFill/>
          <a:extLst>
            <a:ext uri="{909E8E84-426E-40DD-AFC4-6F175D3DCCD1}">
              <a14:hiddenFill xmlns:a14="http://schemas.microsoft.com/office/drawing/2010/main" xmlns="">
                <a:solidFill>
                  <a:srgbClr val="FFFFFF"/>
                </a:solidFill>
              </a14:hiddenFill>
            </a:ext>
          </a:extLst>
        </p:spPr>
      </p:pic>
      <p:sp>
        <p:nvSpPr>
          <p:cNvPr id="4" name="Rectangle 7"/>
          <p:cNvSpPr>
            <a:spLocks noChangeArrowheads="1"/>
          </p:cNvSpPr>
          <p:nvPr/>
        </p:nvSpPr>
        <p:spPr bwMode="auto">
          <a:xfrm>
            <a:off x="0" y="-940949"/>
            <a:ext cx="1261884" cy="233910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sz="1400" b="1"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lang="en-US" sz="1400" b="1" dirty="0">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sz="1400" b="1"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lang="en-US" sz="1400" b="1" dirty="0">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sz="1400" b="1"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lang="en-US" sz="1400" b="1" dirty="0">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sz="1400" b="1"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lvl="2" eaLnBrk="0" fontAlgn="base" hangingPunct="0">
              <a:spcBef>
                <a:spcPct val="0"/>
              </a:spcBef>
              <a:spcAft>
                <a:spcPct val="0"/>
              </a:spcAft>
              <a:buFontTx/>
              <a:buChar char="•"/>
            </a:pPr>
            <a:endParaRPr kumimoji="0" lang="en-US" sz="2400" b="1" i="0" u="none" strike="noStrike" cap="none" normalizeH="0" baseline="0" dirty="0" smtClean="0">
              <a:ln>
                <a:noFill/>
              </a:ln>
              <a:solidFill>
                <a:schemeClr val="tx1"/>
              </a:solidFill>
              <a:effectLst/>
              <a:ea typeface="Calibri" panose="020F0502020204030204" pitchFamily="34" charset="0"/>
              <a:cs typeface="Times New Roman" panose="02020603050405020304" pitchFamily="18" charset="0"/>
            </a:endParaRPr>
          </a:p>
          <a:p>
            <a:pPr lvl="2" eaLnBrk="0" fontAlgn="base" hangingPunct="0">
              <a:spcBef>
                <a:spcPct val="0"/>
              </a:spcBef>
              <a:spcAft>
                <a:spcPct val="0"/>
              </a:spcAft>
              <a:buFontTx/>
              <a:buChar char="•"/>
            </a:pPr>
            <a:endParaRPr lang="en-US" sz="2400" b="1" dirty="0">
              <a:ea typeface="Calibri" panose="020F0502020204030204" pitchFamily="34" charset="0"/>
              <a:cs typeface="Times New Roman" panose="02020603050405020304" pitchFamily="18" charset="0"/>
            </a:endParaRPr>
          </a:p>
        </p:txBody>
      </p:sp>
      <p:sp>
        <p:nvSpPr>
          <p:cNvPr id="5" name="Rectangle 8"/>
          <p:cNvSpPr>
            <a:spLocks noChangeArrowheads="1"/>
          </p:cNvSpPr>
          <p:nvPr/>
        </p:nvSpPr>
        <p:spPr bwMode="auto">
          <a:xfrm>
            <a:off x="342900" y="4791075"/>
            <a:ext cx="184731"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6" name="Rectangle 9"/>
          <p:cNvSpPr>
            <a:spLocks noChangeArrowheads="1"/>
          </p:cNvSpPr>
          <p:nvPr/>
        </p:nvSpPr>
        <p:spPr bwMode="auto">
          <a:xfrm>
            <a:off x="342900" y="6934200"/>
            <a:ext cx="184731"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8" name="Rectangle 11"/>
          <p:cNvSpPr>
            <a:spLocks noChangeArrowheads="1"/>
          </p:cNvSpPr>
          <p:nvPr/>
        </p:nvSpPr>
        <p:spPr bwMode="auto">
          <a:xfrm>
            <a:off x="0" y="10277475"/>
            <a:ext cx="184731"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16" name="Picture 23" descr="s-101-classic"/>
          <p:cNvPicPr>
            <a:picLocks noChangeAspect="1" noChangeArrowheads="1"/>
          </p:cNvPicPr>
          <p:nvPr/>
        </p:nvPicPr>
        <p:blipFill>
          <a:blip r:embed="rId6">
            <a:extLst>
              <a:ext uri="{28A0092B-C50C-407E-A947-70E740481C1C}">
                <a14:useLocalDpi xmlns:a14="http://schemas.microsoft.com/office/drawing/2010/main" xmlns="" val="0"/>
              </a:ext>
            </a:extLst>
          </a:blip>
          <a:srcRect/>
          <a:stretch>
            <a:fillRect/>
          </a:stretch>
        </p:blipFill>
        <p:spPr bwMode="auto">
          <a:xfrm>
            <a:off x="152400" y="3352800"/>
            <a:ext cx="3460454" cy="121920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267004266"/>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971800"/>
            <a:ext cx="8229600" cy="1143000"/>
          </a:xfrm>
        </p:spPr>
        <p:txBody>
          <a:bodyPr>
            <a:normAutofit/>
          </a:bodyPr>
          <a:lstStyle/>
          <a:p>
            <a:r>
              <a:rPr lang="en-US" dirty="0" smtClean="0"/>
              <a:t>Game Logic</a:t>
            </a:r>
            <a:br>
              <a:rPr lang="en-US" dirty="0" smtClean="0"/>
            </a:br>
            <a:r>
              <a:rPr lang="en-US" sz="2000" dirty="0" smtClean="0"/>
              <a:t>By: Dawit Abrham</a:t>
            </a:r>
            <a:endParaRPr lang="en-US" dirty="0"/>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1295400"/>
            <a:ext cx="4724400" cy="4906963"/>
          </a:xfrm>
        </p:spPr>
        <p:txBody>
          <a:bodyPr>
            <a:normAutofit/>
          </a:bodyPr>
          <a:lstStyle/>
          <a:p>
            <a:r>
              <a:rPr lang="en-US" dirty="0" smtClean="0"/>
              <a:t>Main Character</a:t>
            </a:r>
          </a:p>
          <a:p>
            <a:r>
              <a:rPr lang="en-US" dirty="0" smtClean="0"/>
              <a:t>a) Weapon Choice</a:t>
            </a:r>
          </a:p>
          <a:p>
            <a:r>
              <a:rPr lang="en-US" dirty="0" smtClean="0"/>
              <a:t>b) Sneak Attack</a:t>
            </a:r>
          </a:p>
          <a:p>
            <a:r>
              <a:rPr lang="en-US" dirty="0" smtClean="0"/>
              <a:t>c) Spear Throw</a:t>
            </a:r>
          </a:p>
          <a:p>
            <a:r>
              <a:rPr lang="en-US" dirty="0" smtClean="0"/>
              <a:t>d) Spear Retrieval</a:t>
            </a:r>
          </a:p>
          <a:p>
            <a:r>
              <a:rPr lang="en-US" dirty="0" smtClean="0"/>
              <a:t>e) Sword Attack</a:t>
            </a:r>
          </a:p>
          <a:p>
            <a:r>
              <a:rPr lang="en-US" dirty="0" smtClean="0"/>
              <a:t>f) Firearm Attack</a:t>
            </a:r>
          </a:p>
          <a:p>
            <a:r>
              <a:rPr lang="en-US" dirty="0" smtClean="0"/>
              <a:t>g) Movement</a:t>
            </a:r>
            <a:endParaRPr lang="en-US" dirty="0"/>
          </a:p>
        </p:txBody>
      </p:sp>
      <p:sp>
        <p:nvSpPr>
          <p:cNvPr id="4" name="TextBox 3"/>
          <p:cNvSpPr txBox="1"/>
          <p:nvPr/>
        </p:nvSpPr>
        <p:spPr>
          <a:xfrm>
            <a:off x="4267200" y="685800"/>
            <a:ext cx="184731" cy="369332"/>
          </a:xfrm>
          <a:prstGeom prst="rect">
            <a:avLst/>
          </a:prstGeom>
          <a:noFill/>
        </p:spPr>
        <p:txBody>
          <a:bodyPr wrap="none" rtlCol="0">
            <a:spAutoFit/>
          </a:bodyPr>
          <a:lstStyle/>
          <a:p>
            <a:endParaRPr lang="en-US" dirty="0"/>
          </a:p>
        </p:txBody>
      </p:sp>
      <p:sp>
        <p:nvSpPr>
          <p:cNvPr id="5" name="TextBox 4"/>
          <p:cNvSpPr txBox="1"/>
          <p:nvPr/>
        </p:nvSpPr>
        <p:spPr>
          <a:xfrm>
            <a:off x="2438400" y="609600"/>
            <a:ext cx="4800600" cy="707886"/>
          </a:xfrm>
          <a:prstGeom prst="rect">
            <a:avLst/>
          </a:prstGeom>
          <a:noFill/>
        </p:spPr>
        <p:txBody>
          <a:bodyPr wrap="square" rtlCol="0">
            <a:spAutoFit/>
          </a:bodyPr>
          <a:lstStyle/>
          <a:p>
            <a:r>
              <a:rPr lang="en-US" sz="4000" dirty="0" smtClean="0"/>
              <a:t>Game Objects</a:t>
            </a:r>
            <a:endParaRPr lang="en-US" sz="4000" dirty="0" smtClean="0"/>
          </a:p>
        </p:txBody>
      </p:sp>
      <p:sp>
        <p:nvSpPr>
          <p:cNvPr id="6" name="Content Placeholder 2"/>
          <p:cNvSpPr txBox="1">
            <a:spLocks/>
          </p:cNvSpPr>
          <p:nvPr/>
        </p:nvSpPr>
        <p:spPr>
          <a:xfrm>
            <a:off x="4419600" y="1371600"/>
            <a:ext cx="4724400" cy="4906963"/>
          </a:xfrm>
          <a:prstGeom prst="rect">
            <a:avLst/>
          </a:prstGeom>
        </p:spPr>
        <p:txBody>
          <a:bodyPr vert="horz" lIns="91440" tIns="45720" rIns="91440" bIns="45720" rtlCol="0">
            <a:normAutofit fontScale="47500" lnSpcReduction="20000"/>
          </a:bodyPr>
          <a:lstStyle/>
          <a:p>
            <a:pPr marL="342900" lvl="0" indent="-342900">
              <a:spcBef>
                <a:spcPct val="20000"/>
              </a:spcBef>
              <a:buFont typeface="Arial" pitchFamily="34" charset="0"/>
              <a:buChar char="•"/>
            </a:pPr>
            <a:r>
              <a:rPr lang="en-US" sz="3200" dirty="0"/>
              <a:t>b) </a:t>
            </a:r>
            <a:r>
              <a:rPr lang="en-US" sz="4200" dirty="0"/>
              <a:t>Sneak Attack</a:t>
            </a:r>
          </a:p>
          <a:p>
            <a:pPr marL="342900" lvl="0" indent="-342900">
              <a:spcBef>
                <a:spcPct val="20000"/>
              </a:spcBef>
              <a:buFont typeface="Arial" pitchFamily="34" charset="0"/>
              <a:buChar char="•"/>
            </a:pPr>
            <a:r>
              <a:rPr lang="en-US" sz="4200" dirty="0"/>
              <a:t>The player can sneak up behind an enemy and perform a special kind of attack to kill the enemy soldier silently.</a:t>
            </a:r>
          </a:p>
          <a:p>
            <a:pPr marL="342900" lvl="0" indent="-342900">
              <a:spcBef>
                <a:spcPct val="20000"/>
              </a:spcBef>
              <a:buFont typeface="Arial" pitchFamily="34" charset="0"/>
              <a:buChar char="•"/>
            </a:pPr>
            <a:endParaRPr lang="en-US" sz="4200" dirty="0"/>
          </a:p>
          <a:p>
            <a:pPr marL="342900" lvl="0" indent="-342900">
              <a:spcBef>
                <a:spcPct val="20000"/>
              </a:spcBef>
              <a:buFont typeface="Arial" pitchFamily="34" charset="0"/>
              <a:buChar char="•"/>
            </a:pPr>
            <a:r>
              <a:rPr lang="en-US" sz="4200" dirty="0"/>
              <a:t>Pseudo Code</a:t>
            </a:r>
          </a:p>
          <a:p>
            <a:pPr marL="342900" lvl="0" indent="-342900">
              <a:spcBef>
                <a:spcPct val="20000"/>
              </a:spcBef>
              <a:buFont typeface="Arial" pitchFamily="34" charset="0"/>
              <a:buChar char="•"/>
            </a:pPr>
            <a:r>
              <a:rPr lang="en-US" sz="4200" dirty="0"/>
              <a:t>While the player is within one meter of the enemy soldier</a:t>
            </a:r>
          </a:p>
          <a:p>
            <a:pPr marL="342900" lvl="0" indent="-342900">
              <a:spcBef>
                <a:spcPct val="20000"/>
              </a:spcBef>
              <a:buFont typeface="Arial" pitchFamily="34" charset="0"/>
              <a:buChar char="•"/>
            </a:pPr>
            <a:r>
              <a:rPr lang="en-US" sz="4200" dirty="0"/>
              <a:t>If the player is not spotted and if the player is behind the soldier</a:t>
            </a:r>
          </a:p>
          <a:p>
            <a:pPr marL="342900" lvl="0" indent="-342900">
              <a:spcBef>
                <a:spcPct val="20000"/>
              </a:spcBef>
              <a:buFont typeface="Arial" pitchFamily="34" charset="0"/>
              <a:buChar char="•"/>
            </a:pPr>
            <a:r>
              <a:rPr lang="en-US" sz="4200" dirty="0"/>
              <a:t>Display a sneak attack button (E)</a:t>
            </a:r>
          </a:p>
          <a:p>
            <a:pPr marL="342900" lvl="0" indent="-342900">
              <a:spcBef>
                <a:spcPct val="20000"/>
              </a:spcBef>
              <a:buFont typeface="Arial" pitchFamily="34" charset="0"/>
              <a:buChar char="•"/>
            </a:pPr>
            <a:r>
              <a:rPr lang="en-US" sz="4200" dirty="0"/>
              <a:t>If the player presses this sneak attack button (E)</a:t>
            </a:r>
          </a:p>
          <a:p>
            <a:pPr marL="342900" lvl="0" indent="-342900">
              <a:spcBef>
                <a:spcPct val="20000"/>
              </a:spcBef>
              <a:buFont typeface="Arial" pitchFamily="34" charset="0"/>
              <a:buChar char="•"/>
            </a:pPr>
            <a:r>
              <a:rPr lang="en-US" sz="4200" dirty="0"/>
              <a:t>Perform Sneak Attack (Call an animation of the sneak attack being performed)</a:t>
            </a:r>
            <a:endParaRPr kumimoji="0" lang="en-US" sz="4200" i="0" u="none" strike="noStrike" kern="1200" cap="none" spc="0" normalizeH="0" baseline="0" noProof="0" dirty="0" smtClean="0">
              <a:ln>
                <a:noFill/>
              </a:ln>
              <a:solidFill>
                <a:schemeClr val="tx1"/>
              </a:solidFill>
              <a:effectLst/>
              <a:uLnTx/>
              <a:uFillTx/>
              <a:latin typeface="+mn-lt"/>
              <a:ea typeface="+mn-ea"/>
              <a:cs typeface="+mn-cs"/>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0"/>
            <a:ext cx="8229600" cy="1143000"/>
          </a:xfrm>
        </p:spPr>
        <p:txBody>
          <a:bodyPr>
            <a:normAutofit fontScale="90000"/>
          </a:bodyPr>
          <a:lstStyle/>
          <a:p>
            <a:r>
              <a:rPr lang="en-US" dirty="0" smtClean="0"/>
              <a:t>Game Objects</a:t>
            </a:r>
            <a:br>
              <a:rPr lang="en-US" dirty="0" smtClean="0"/>
            </a:br>
            <a:endParaRPr lang="en-US" dirty="0"/>
          </a:p>
        </p:txBody>
      </p:sp>
      <p:sp>
        <p:nvSpPr>
          <p:cNvPr id="3" name="Content Placeholder 2"/>
          <p:cNvSpPr>
            <a:spLocks noGrp="1"/>
          </p:cNvSpPr>
          <p:nvPr>
            <p:ph idx="1"/>
          </p:nvPr>
        </p:nvSpPr>
        <p:spPr>
          <a:xfrm>
            <a:off x="457200" y="1600200"/>
            <a:ext cx="4343400" cy="4525963"/>
          </a:xfrm>
        </p:spPr>
        <p:txBody>
          <a:bodyPr>
            <a:normAutofit fontScale="85000" lnSpcReduction="10000"/>
          </a:bodyPr>
          <a:lstStyle/>
          <a:p>
            <a:r>
              <a:rPr lang="en-US" dirty="0" smtClean="0"/>
              <a:t>Enemy Soldiers</a:t>
            </a:r>
          </a:p>
          <a:p>
            <a:r>
              <a:rPr lang="en-US" dirty="0" smtClean="0"/>
              <a:t>a) Patrol</a:t>
            </a:r>
          </a:p>
          <a:p>
            <a:r>
              <a:rPr lang="en-US" dirty="0" smtClean="0"/>
              <a:t>b) Spotting The Character</a:t>
            </a:r>
          </a:p>
          <a:p>
            <a:r>
              <a:rPr lang="en-US" dirty="0" smtClean="0"/>
              <a:t>c) Attack only two at a time</a:t>
            </a:r>
          </a:p>
          <a:p>
            <a:r>
              <a:rPr lang="en-US" dirty="0" smtClean="0"/>
              <a:t>d) Hearing Sounds</a:t>
            </a:r>
          </a:p>
          <a:p>
            <a:r>
              <a:rPr lang="en-US" dirty="0" smtClean="0"/>
              <a:t>e) Looking at dead enemy soldiers</a:t>
            </a:r>
          </a:p>
          <a:p>
            <a:r>
              <a:rPr lang="en-US" dirty="0" smtClean="0"/>
              <a:t>f) Alarmed Soldier State</a:t>
            </a:r>
          </a:p>
          <a:p>
            <a:r>
              <a:rPr lang="en-US" dirty="0" smtClean="0"/>
              <a:t>g) Level of difficulty of attack</a:t>
            </a:r>
            <a:endParaRPr lang="en-US" dirty="0"/>
          </a:p>
        </p:txBody>
      </p:sp>
      <p:sp>
        <p:nvSpPr>
          <p:cNvPr id="4" name="Content Placeholder 2"/>
          <p:cNvSpPr txBox="1">
            <a:spLocks/>
          </p:cNvSpPr>
          <p:nvPr/>
        </p:nvSpPr>
        <p:spPr>
          <a:xfrm>
            <a:off x="4800600" y="1524000"/>
            <a:ext cx="4343400" cy="4525963"/>
          </a:xfrm>
          <a:prstGeom prst="rect">
            <a:avLst/>
          </a:prstGeom>
        </p:spPr>
        <p:txBody>
          <a:bodyPr vert="horz" lIns="91440" tIns="45720" rIns="91440" bIns="45720" rtlCol="0">
            <a:normAutofit fontScale="77500" lnSpcReduction="20000"/>
          </a:bodyPr>
          <a:lstStyle/>
          <a:p>
            <a:pPr marL="342900" lvl="0" indent="-342900">
              <a:spcBef>
                <a:spcPct val="20000"/>
              </a:spcBef>
              <a:buFont typeface="Arial" pitchFamily="34" charset="0"/>
              <a:buChar char="•"/>
            </a:pPr>
            <a:r>
              <a:rPr lang="en-US" sz="3200" dirty="0"/>
              <a:t>Looking at dead enemy soldiers</a:t>
            </a:r>
          </a:p>
          <a:p>
            <a:pPr marL="342900" lvl="0" indent="-342900">
              <a:spcBef>
                <a:spcPct val="20000"/>
              </a:spcBef>
              <a:buFont typeface="Arial" pitchFamily="34" charset="0"/>
              <a:buChar char="•"/>
            </a:pPr>
            <a:r>
              <a:rPr lang="en-US" sz="3200" dirty="0"/>
              <a:t>When the enemy sees a dead soldier, he will panic and alarm nearby soldiers</a:t>
            </a:r>
          </a:p>
          <a:p>
            <a:pPr marL="342900" lvl="0" indent="-342900">
              <a:spcBef>
                <a:spcPct val="20000"/>
              </a:spcBef>
              <a:buFont typeface="Arial" pitchFamily="34" charset="0"/>
              <a:buChar char="•"/>
            </a:pPr>
            <a:r>
              <a:rPr lang="en-US" sz="3200" dirty="0" smtClean="0"/>
              <a:t>Pseudo </a:t>
            </a:r>
            <a:r>
              <a:rPr lang="en-US" sz="3200" dirty="0"/>
              <a:t>Code</a:t>
            </a:r>
          </a:p>
          <a:p>
            <a:pPr marL="342900" lvl="0" indent="-342900">
              <a:spcBef>
                <a:spcPct val="20000"/>
              </a:spcBef>
              <a:buFont typeface="Arial" pitchFamily="34" charset="0"/>
              <a:buChar char="•"/>
            </a:pPr>
            <a:r>
              <a:rPr lang="en-US" sz="3200" dirty="0"/>
              <a:t>Get the line of field of the soldier</a:t>
            </a:r>
          </a:p>
          <a:p>
            <a:pPr marL="342900" lvl="0" indent="-342900">
              <a:spcBef>
                <a:spcPct val="20000"/>
              </a:spcBef>
              <a:buFont typeface="Arial" pitchFamily="34" charset="0"/>
              <a:buChar char="•"/>
            </a:pPr>
            <a:r>
              <a:rPr lang="en-US" sz="3200" dirty="0"/>
              <a:t>If a dead soldier lies within the field of sight</a:t>
            </a:r>
          </a:p>
          <a:p>
            <a:pPr marL="342900" lvl="0" indent="-342900">
              <a:spcBef>
                <a:spcPct val="20000"/>
              </a:spcBef>
              <a:buFont typeface="Arial" pitchFamily="34" charset="0"/>
              <a:buChar char="•"/>
            </a:pPr>
            <a:r>
              <a:rPr lang="en-US" sz="3200" dirty="0"/>
              <a:t> </a:t>
            </a:r>
            <a:r>
              <a:rPr lang="en-US" sz="3200" dirty="0" smtClean="0"/>
              <a:t>Play </a:t>
            </a:r>
            <a:r>
              <a:rPr lang="en-US" sz="3200" dirty="0"/>
              <a:t>a panic animation</a:t>
            </a:r>
          </a:p>
          <a:p>
            <a:pPr marL="342900" lvl="0" indent="-342900">
              <a:spcBef>
                <a:spcPct val="20000"/>
              </a:spcBef>
              <a:buFont typeface="Arial" pitchFamily="34" charset="0"/>
              <a:buChar char="•"/>
            </a:pPr>
            <a:r>
              <a:rPr lang="en-US" sz="3200" dirty="0"/>
              <a:t> </a:t>
            </a:r>
            <a:r>
              <a:rPr lang="en-US" sz="3200" dirty="0" smtClean="0"/>
              <a:t>Alarm </a:t>
            </a:r>
            <a:r>
              <a:rPr lang="en-US" sz="3200" dirty="0"/>
              <a:t>nearby Soldiers</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US" sz="3200" b="0" i="0" u="none" strike="noStrike" kern="1200" cap="none" spc="0" normalizeH="0" baseline="0" noProof="0" dirty="0" smtClean="0">
              <a:ln>
                <a:noFill/>
              </a:ln>
              <a:solidFill>
                <a:schemeClr val="tx1"/>
              </a:solidFill>
              <a:effectLst/>
              <a:uLnTx/>
              <a:uFillTx/>
              <a:latin typeface="+mn-lt"/>
              <a:ea typeface="+mn-ea"/>
              <a:cs typeface="+mn-cs"/>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136</TotalTime>
  <Words>5820</Words>
  <Application>Microsoft Office PowerPoint</Application>
  <PresentationFormat>On-screen Show (4:3)</PresentationFormat>
  <Paragraphs>963</Paragraphs>
  <Slides>120</Slides>
  <Notes>3</Notes>
  <HiddenSlides>0</HiddenSlides>
  <MMClips>0</MMClips>
  <ScaleCrop>false</ScaleCrop>
  <HeadingPairs>
    <vt:vector size="4" baseType="variant">
      <vt:variant>
        <vt:lpstr>Theme</vt:lpstr>
      </vt:variant>
      <vt:variant>
        <vt:i4>1</vt:i4>
      </vt:variant>
      <vt:variant>
        <vt:lpstr>Slide Titles</vt:lpstr>
      </vt:variant>
      <vt:variant>
        <vt:i4>120</vt:i4>
      </vt:variant>
    </vt:vector>
  </HeadingPairs>
  <TitlesOfParts>
    <vt:vector size="121" baseType="lpstr">
      <vt:lpstr>Office Theme</vt:lpstr>
      <vt:lpstr>ADWA GAME DESIGN DOCUMENT</vt:lpstr>
      <vt:lpstr>Game divided into modules</vt:lpstr>
      <vt:lpstr>Interaction between levels</vt:lpstr>
      <vt:lpstr>Subdivision of Levels</vt:lpstr>
      <vt:lpstr>Presentation Overview</vt:lpstr>
      <vt:lpstr>Slide 6</vt:lpstr>
      <vt:lpstr>Slide 7</vt:lpstr>
      <vt:lpstr>Slide 8</vt:lpstr>
      <vt:lpstr>Slide 9</vt:lpstr>
      <vt:lpstr>Slide 10</vt:lpstr>
      <vt:lpstr>LEVEL 1</vt:lpstr>
      <vt:lpstr>Narration video  two narrations 1, letter reading 2, taking the token</vt:lpstr>
      <vt:lpstr>Game Description  </vt:lpstr>
      <vt:lpstr> DESIGN GOAL </vt:lpstr>
      <vt:lpstr>Game flow</vt:lpstr>
      <vt:lpstr> Architectural Design graphical representation</vt:lpstr>
      <vt:lpstr>Description of architecture views</vt:lpstr>
      <vt:lpstr>  Interaction between Views </vt:lpstr>
      <vt:lpstr>Slide 19</vt:lpstr>
      <vt:lpstr>Slide 20</vt:lpstr>
      <vt:lpstr>Slide 21</vt:lpstr>
      <vt:lpstr>LEVEL 2</vt:lpstr>
      <vt:lpstr>Description By: Bethlehem Biyansa</vt:lpstr>
      <vt:lpstr>GAME MECHANICS</vt:lpstr>
      <vt:lpstr>Game Flow Diagram</vt:lpstr>
      <vt:lpstr>Architectural Design of Level 2 By: Dawit Tefera</vt:lpstr>
      <vt:lpstr>Architectural Description</vt:lpstr>
      <vt:lpstr>Architectural Components Interaction of Level 2</vt:lpstr>
      <vt:lpstr>PSEUDO CODE By: Hemela Belachew</vt:lpstr>
      <vt:lpstr>LEVEL 3</vt:lpstr>
      <vt:lpstr>BRIEF HISTORY</vt:lpstr>
      <vt:lpstr>OBJECTIVE</vt:lpstr>
      <vt:lpstr>DESIGN GOALS</vt:lpstr>
      <vt:lpstr>CORE GAME PLAY</vt:lpstr>
      <vt:lpstr>GAME FLOW DIAGRAM</vt:lpstr>
      <vt:lpstr>GAME PHYSICS AND STATSTICS</vt:lpstr>
      <vt:lpstr> </vt:lpstr>
      <vt:lpstr> </vt:lpstr>
      <vt:lpstr>Description of Architecture Views</vt:lpstr>
      <vt:lpstr> </vt:lpstr>
      <vt:lpstr>Detailed design of level 3 </vt:lpstr>
      <vt:lpstr>The detailed design of this game contains pseudocode for the player, Enemies, Environment, sound and map. </vt:lpstr>
      <vt:lpstr> </vt:lpstr>
      <vt:lpstr>LEVEL 4</vt:lpstr>
      <vt:lpstr>Level 4 : Game description                      By: Surafel Getachew</vt:lpstr>
      <vt:lpstr>Design Goal </vt:lpstr>
      <vt:lpstr>GAME FLOW DIAGRAM</vt:lpstr>
      <vt:lpstr>Architectural Design   By: Selam Habtom</vt:lpstr>
      <vt:lpstr>    Main player: is the main character in the game that is controlled by the user  in this level the player will find themselves set up on a mountain with a mountain artillery.   Enemy: are the opposing soldiers (Italian soldiers) in the game. They are activated only when the player is in a certain range from them. Then they come on to the player and start attacking. The enemy's will be the brigade that is controlled by Albertone's.    </vt:lpstr>
      <vt:lpstr>Slide 50</vt:lpstr>
      <vt:lpstr>Slide 51</vt:lpstr>
      <vt:lpstr>HIGH LEVEL AND DETAILED DESIGN By: Frezer Tadese</vt:lpstr>
      <vt:lpstr>Slide 53</vt:lpstr>
      <vt:lpstr>Slide 54</vt:lpstr>
      <vt:lpstr>Slide 55</vt:lpstr>
      <vt:lpstr>Slide 56</vt:lpstr>
      <vt:lpstr>Slide 57</vt:lpstr>
      <vt:lpstr>Slide 58</vt:lpstr>
      <vt:lpstr>Slide 59</vt:lpstr>
      <vt:lpstr>Slide 60</vt:lpstr>
      <vt:lpstr>Slide 61</vt:lpstr>
      <vt:lpstr>Player weapon on Level 5</vt:lpstr>
      <vt:lpstr>Slide 63</vt:lpstr>
      <vt:lpstr>Slide 64</vt:lpstr>
      <vt:lpstr>Slide 65</vt:lpstr>
      <vt:lpstr>Slide 66</vt:lpstr>
      <vt:lpstr>Slide 67</vt:lpstr>
      <vt:lpstr>Position of map on screen</vt:lpstr>
      <vt:lpstr>Slide 69</vt:lpstr>
      <vt:lpstr>Slide 70</vt:lpstr>
      <vt:lpstr>Slide 71</vt:lpstr>
      <vt:lpstr>Slide 72</vt:lpstr>
      <vt:lpstr>Slide 73</vt:lpstr>
      <vt:lpstr>Slide 74</vt:lpstr>
      <vt:lpstr>Slide 75</vt:lpstr>
      <vt:lpstr>LEVEL 6  DABORIMIDA VS THE OROMO CAVLARY By: Kilet Meshesha</vt:lpstr>
      <vt:lpstr>Story line of the level</vt:lpstr>
      <vt:lpstr>Flow chart of level 6 </vt:lpstr>
      <vt:lpstr>Graphical representation of architectural design By: Sura Dereje</vt:lpstr>
      <vt:lpstr>Description of Architectural views </vt:lpstr>
      <vt:lpstr>Description of Architectural views </vt:lpstr>
      <vt:lpstr>Description of Architectural views  Map</vt:lpstr>
      <vt:lpstr>Slide 83</vt:lpstr>
      <vt:lpstr>Slide 84</vt:lpstr>
      <vt:lpstr>Slide 85</vt:lpstr>
      <vt:lpstr>Slide 86</vt:lpstr>
      <vt:lpstr>Slide 87</vt:lpstr>
      <vt:lpstr>LEVEL-7 War of the Mount Belah</vt:lpstr>
      <vt:lpstr>Overview</vt:lpstr>
      <vt:lpstr>Design challenge </vt:lpstr>
      <vt:lpstr>Checkpoints </vt:lpstr>
      <vt:lpstr>Architecture Views  By: Sentayehu  </vt:lpstr>
      <vt:lpstr>Slide 93</vt:lpstr>
      <vt:lpstr>Slide 94</vt:lpstr>
      <vt:lpstr>Slide 95</vt:lpstr>
      <vt:lpstr>Slide 96</vt:lpstr>
      <vt:lpstr>Game Logic By: Dawit Abrham</vt:lpstr>
      <vt:lpstr>Slide 98</vt:lpstr>
      <vt:lpstr>Game Objects </vt:lpstr>
      <vt:lpstr>Game Objects </vt:lpstr>
      <vt:lpstr>Game development procedures</vt:lpstr>
      <vt:lpstr>How does the game development progress?</vt:lpstr>
      <vt:lpstr>Scene (Environment) setup</vt:lpstr>
      <vt:lpstr>Character creation and controller setup</vt:lpstr>
      <vt:lpstr>Weapon creation and implementation</vt:lpstr>
      <vt:lpstr>Enemy bots setup</vt:lpstr>
      <vt:lpstr>Player tools</vt:lpstr>
      <vt:lpstr>Game manager and in game GUI</vt:lpstr>
      <vt:lpstr>Animations and narrations</vt:lpstr>
      <vt:lpstr>Special effects and other objects</vt:lpstr>
      <vt:lpstr>General game manager</vt:lpstr>
      <vt:lpstr>summary</vt:lpstr>
      <vt:lpstr>Mock ups </vt:lpstr>
      <vt:lpstr>Player</vt:lpstr>
      <vt:lpstr>Enemy </vt:lpstr>
      <vt:lpstr>Environment </vt:lpstr>
      <vt:lpstr>Weapons </vt:lpstr>
      <vt:lpstr>Final Screenshot </vt:lpstr>
      <vt:lpstr>Main Menu</vt:lpstr>
      <vt:lpstr>Reading Messages </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ADWA GAME DESIGN DOCUMENT</dc:title>
  <dc:creator>Dawit Tefera</dc:creator>
  <cp:lastModifiedBy>Dawit Tefera</cp:lastModifiedBy>
  <cp:revision>29</cp:revision>
  <dcterms:created xsi:type="dcterms:W3CDTF">2015-12-03T11:50:34Z</dcterms:created>
  <dcterms:modified xsi:type="dcterms:W3CDTF">2015-12-03T14:07:35Z</dcterms:modified>
</cp:coreProperties>
</file>